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theme/themeOverride5.xml" ContentType="application/vnd.openxmlformats-officedocument.themeOverr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theme/themeOverride3.xml" ContentType="application/vnd.openxmlformats-officedocument.themeOverr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theme/themeOverride1.xml" ContentType="application/vnd.openxmlformats-officedocument.themeOverride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4.xml" ContentType="application/vnd.openxmlformats-officedocument.theme+xml"/>
  <Override PartName="/ppt/notesSlides/notesSlide1.xml" ContentType="application/vnd.openxmlformats-officedocument.presentationml.notesSlide+xml"/>
  <Default Extension="bin" ContentType="application/vnd.openxmlformats-officedocument.oleObject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theme/themeOverride4.xml" ContentType="application/vnd.openxmlformats-officedocument.themeOverride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theme/themeOverride2.xml" ContentType="application/vnd.openxmlformats-officedocument.themeOverride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856" r:id="rId2"/>
    <p:sldMasterId id="2147483868" r:id="rId3"/>
  </p:sldMasterIdLst>
  <p:notesMasterIdLst>
    <p:notesMasterId r:id="rId19"/>
  </p:notesMasterIdLst>
  <p:sldIdLst>
    <p:sldId id="256" r:id="rId4"/>
    <p:sldId id="257" r:id="rId5"/>
    <p:sldId id="258" r:id="rId6"/>
    <p:sldId id="260" r:id="rId7"/>
    <p:sldId id="268" r:id="rId8"/>
    <p:sldId id="259" r:id="rId9"/>
    <p:sldId id="261" r:id="rId10"/>
    <p:sldId id="262" r:id="rId11"/>
    <p:sldId id="271" r:id="rId12"/>
    <p:sldId id="267" r:id="rId13"/>
    <p:sldId id="270" r:id="rId14"/>
    <p:sldId id="263" r:id="rId15"/>
    <p:sldId id="264" r:id="rId16"/>
    <p:sldId id="265" r:id="rId17"/>
    <p:sldId id="266" r:id="rId18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99"/>
    <a:srgbClr val="0000FF"/>
    <a:srgbClr val="0000CC"/>
    <a:srgbClr val="660033"/>
    <a:srgbClr val="120AB6"/>
    <a:srgbClr val="170FB1"/>
    <a:srgbClr val="FF0000"/>
    <a:srgbClr val="FF33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5071" autoAdjust="0"/>
    <p:restoredTop sz="94660"/>
  </p:normalViewPr>
  <p:slideViewPr>
    <p:cSldViewPr>
      <p:cViewPr>
        <p:scale>
          <a:sx n="77" d="100"/>
          <a:sy n="77" d="100"/>
        </p:scale>
        <p:origin x="-978" y="-13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" Type="http://schemas.openxmlformats.org/officeDocument/2006/relationships/slideMaster" Target="slideMasters/slideMaster3.xml"/><Relationship Id="rId21" Type="http://schemas.openxmlformats.org/officeDocument/2006/relationships/viewProps" Target="view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tableStyles" Target="tableStyles.xml"/><Relationship Id="rId10" Type="http://schemas.openxmlformats.org/officeDocument/2006/relationships/slide" Target="slides/slide7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5CF913A6-CD0B-4D70-95EB-95D06BFF4E2D}" type="datetimeFigureOut">
              <a:rPr lang="en-US"/>
              <a:pPr>
                <a:defRPr/>
              </a:pPr>
              <a:t>4/15/2013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C14A866C-B8E1-4DFC-9694-737CE5AF681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608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2355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9DF2D73-102B-46BD-A9CC-79AD781E3439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</a:t>
            </a:fld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3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4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themeOverride" Target="../theme/themeOverride5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ight Triangle 3"/>
          <p:cNvSpPr/>
          <p:nvPr/>
        </p:nvSpPr>
        <p:spPr>
          <a:xfrm>
            <a:off x="0" y="4664075"/>
            <a:ext cx="9150350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5" name="Group 15"/>
          <p:cNvGrpSpPr>
            <a:grpSpLocks/>
          </p:cNvGrpSpPr>
          <p:nvPr/>
        </p:nvGrpSpPr>
        <p:grpSpPr bwMode="auto">
          <a:xfrm>
            <a:off x="-3175" y="4953000"/>
            <a:ext cx="9147175" cy="1911350"/>
            <a:chOff x="-3765" y="4832896"/>
            <a:chExt cx="9147765" cy="2032192"/>
          </a:xfrm>
        </p:grpSpPr>
        <p:sp>
          <p:nvSpPr>
            <p:cNvPr id="6" name="Freeform 5"/>
            <p:cNvSpPr>
              <a:spLocks/>
            </p:cNvSpPr>
            <p:nvPr/>
          </p:nvSpPr>
          <p:spPr bwMode="auto">
            <a:xfrm>
              <a:off x="1687032" y="4832896"/>
              <a:ext cx="7456968" cy="51817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>
              <a:extLst/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35926" y="5135025"/>
              <a:ext cx="9108074" cy="838869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>
              <a:extLst/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cxnSp>
          <p:nvCxnSpPr>
            <p:cNvPr id="10" name="Straight Connector 9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anchor="b"/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11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2D08C236-BBBD-44D3-A2BC-ADCC8536B15F}" type="datetimeFigureOut">
              <a:rPr lang="en-US"/>
              <a:pPr>
                <a:defRPr/>
              </a:pPr>
              <a:t>4/15/2013</a:t>
            </a:fld>
            <a:endParaRPr lang="en-US"/>
          </a:p>
        </p:txBody>
      </p:sp>
      <p:sp>
        <p:nvSpPr>
          <p:cNvPr id="12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3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D3126B74-A167-41B7-9648-CA123E762A4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945AB9-0961-4671-B420-D29BB8E8A59A}" type="datetimeFigureOut">
              <a:rPr lang="en-US"/>
              <a:pPr>
                <a:defRPr/>
              </a:pPr>
              <a:t>4/15/2013</a:t>
            </a:fld>
            <a:endParaRPr lang="en-US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ACCA88-0BC2-4195-B265-95DEA7EA1C1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hevron 3"/>
          <p:cNvSpPr/>
          <p:nvPr/>
        </p:nvSpPr>
        <p:spPr>
          <a:xfrm>
            <a:off x="3636963" y="3005138"/>
            <a:ext cx="182562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Chevron 4"/>
          <p:cNvSpPr/>
          <p:nvPr/>
        </p:nvSpPr>
        <p:spPr>
          <a:xfrm>
            <a:off x="3449638" y="3005138"/>
            <a:ext cx="18415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anchor="b"/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2B7EE69A-68A7-4053-B4C7-722469C9448B}" type="datetimeFigureOut">
              <a:rPr lang="en-US"/>
              <a:pPr>
                <a:defRPr/>
              </a:pPr>
              <a:t>4/15/2013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CA5098B4-5675-4345-B903-ADA79490382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AC6405A3-E556-4B33-8CDA-D8EAEE1A1F17}" type="datetimeFigureOut">
              <a:rPr lang="en-US"/>
              <a:pPr>
                <a:defRPr/>
              </a:pPr>
              <a:t>4/15/2013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87DAC4FF-37CE-4D61-A062-CEAD62B0B39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/>
          <a:lstStyle>
            <a:lvl1pPr>
              <a:defRPr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D6C0A7BB-BC53-42F8-A3D5-5A9A47D36558}" type="datetimeFigureOut">
              <a:rPr lang="en-US"/>
              <a:pPr>
                <a:defRPr/>
              </a:pPr>
              <a:t>4/15/2013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6E99ED69-BB44-4DF9-9773-E83FD3253F4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9D08F55F-5FF1-42C5-A5D2-382B97427053}" type="datetimeFigureOut">
              <a:rPr lang="en-US"/>
              <a:pPr>
                <a:defRPr/>
              </a:pPr>
              <a:t>4/15/2013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2C8F2ECE-FBEB-4ABA-8EAF-114049CF1E3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9D9DAF-E75D-44C2-91E7-3D2E1D776CD7}" type="datetimeFigureOut">
              <a:rPr lang="en-US"/>
              <a:pPr>
                <a:defRPr/>
              </a:pPr>
              <a:t>4/15/2013</a:t>
            </a:fld>
            <a:endParaRPr lang="en-US"/>
          </a:p>
        </p:txBody>
      </p:sp>
      <p:sp>
        <p:nvSpPr>
          <p:cNvPr id="3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6A950A-9D0F-48C9-B647-442428F77BD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EBE31816-0020-4640-A0F1-77F757955C8F}" type="datetimeFigureOut">
              <a:rPr lang="en-US"/>
              <a:pPr>
                <a:defRPr/>
              </a:pPr>
              <a:t>4/15/2013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E185AA68-55CE-4A0D-B800-5554A48C3D1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4"/>
          <p:cNvSpPr>
            <a:spLocks/>
          </p:cNvSpPr>
          <p:nvPr/>
        </p:nvSpPr>
        <p:spPr bwMode="auto">
          <a:xfrm>
            <a:off x="715963" y="5002213"/>
            <a:ext cx="3802062" cy="14430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Freeform 5"/>
          <p:cNvSpPr>
            <a:spLocks/>
          </p:cNvSpPr>
          <p:nvPr/>
        </p:nvSpPr>
        <p:spPr bwMode="auto">
          <a:xfrm>
            <a:off x="-53975" y="5784850"/>
            <a:ext cx="380206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Right Triangle 6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Chevron 8"/>
          <p:cNvSpPr/>
          <p:nvPr/>
        </p:nvSpPr>
        <p:spPr>
          <a:xfrm>
            <a:off x="8664575" y="4987925"/>
            <a:ext cx="182563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Chevron 9"/>
          <p:cNvSpPr/>
          <p:nvPr/>
        </p:nvSpPr>
        <p:spPr>
          <a:xfrm>
            <a:off x="8477250" y="4987925"/>
            <a:ext cx="182563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tIns="0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extLst/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8845C2FC-3D5D-4577-8225-FD51AC326FCE}" type="datetimeFigureOut">
              <a:rPr lang="en-US"/>
              <a:pPr>
                <a:defRPr/>
              </a:pPr>
              <a:t>4/15/2013</a:t>
            </a:fld>
            <a:endParaRPr lang="en-US"/>
          </a:p>
        </p:txBody>
      </p:sp>
      <p:sp>
        <p:nvSpPr>
          <p:cNvPr id="1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C2264CBE-598B-45B7-B92B-E00FC30322B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ED7890-14DF-41CB-8A67-9A96C025D3A3}" type="datetimeFigureOut">
              <a:rPr lang="en-US"/>
              <a:pPr>
                <a:defRPr/>
              </a:pPr>
              <a:t>4/15/2013</a:t>
            </a:fld>
            <a:endParaRPr lang="en-US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8A1AA2-2342-4270-B3D2-CBD532FD5C8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C1506A-D6FC-425C-BCC8-8E123626A05E}" type="datetimeFigureOut">
              <a:rPr lang="en-US"/>
              <a:pPr>
                <a:defRPr/>
              </a:pPr>
              <a:t>4/15/2013</a:t>
            </a:fld>
            <a:endParaRPr lang="en-US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DC7CFB-9F51-482D-BE93-C48E4D98835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white">
          <a:xfrm>
            <a:off x="8991600" y="3175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46050" y="6391275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55575" y="2419350"/>
            <a:ext cx="883285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2400" y="152400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13" name="Oval 12"/>
          <p:cNvSpPr/>
          <p:nvPr/>
        </p:nvSpPr>
        <p:spPr>
          <a:xfrm>
            <a:off x="4267200" y="211455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4362450" y="2209800"/>
            <a:ext cx="419100" cy="42068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5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F43DFA-91C8-448B-BBEC-9081100350F4}" type="datetimeFigureOut">
              <a:rPr lang="en-US"/>
              <a:pPr>
                <a:defRPr/>
              </a:pPr>
              <a:t>4/15/2013</a:t>
            </a:fld>
            <a:endParaRPr lang="en-US"/>
          </a:p>
        </p:txBody>
      </p:sp>
      <p:sp>
        <p:nvSpPr>
          <p:cNvPr id="16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4343400" y="219868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fld id="{F12931DD-D3DB-4018-8BAD-64DBD16408C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7AD7E7-B09A-4919-A68D-A5778B64F38D}" type="datetimeFigureOut">
              <a:rPr lang="en-US"/>
              <a:pPr>
                <a:defRPr/>
              </a:pPr>
              <a:t>4/15/2013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62450" y="1027113"/>
            <a:ext cx="457200" cy="4413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47D01A-D9FD-4A96-BEC9-D4A1B40E1A8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152400" y="2286000"/>
            <a:ext cx="8832850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55575" y="142875"/>
            <a:ext cx="8832850" cy="2139950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46050" y="6391275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52400" y="152400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152400" y="2438400"/>
            <a:ext cx="883285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4267200" y="211455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4362450" y="2209800"/>
            <a:ext cx="419100" cy="42068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1C83B1-BE84-4CC0-A000-F5417BC4C834}" type="datetimeFigureOut">
              <a:rPr lang="en-US"/>
              <a:pPr>
                <a:defRPr/>
              </a:pPr>
              <a:t>4/15/2013</a:t>
            </a:fld>
            <a:endParaRPr lang="en-US"/>
          </a:p>
        </p:txBody>
      </p:sp>
      <p:sp>
        <p:nvSpPr>
          <p:cNvPr id="1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43400" y="219868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fld id="{C4D0D101-C787-4968-A5C3-8DDBCD5BF90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traight Connector 4"/>
          <p:cNvSpPr>
            <a:spLocks noChangeShapeType="1"/>
          </p:cNvSpPr>
          <p:nvPr/>
        </p:nvSpPr>
        <p:spPr bwMode="auto">
          <a:xfrm flipV="1">
            <a:off x="4562475" y="1576388"/>
            <a:ext cx="9525" cy="481806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2" name="Content Placeholder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>
          <a:xfrm>
            <a:off x="5791200" y="6410325"/>
            <a:ext cx="3044825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A7D01F-41FC-48C5-BDFF-6E5E2A85FC69}" type="datetimeFigureOut">
              <a:rPr lang="en-US"/>
              <a:pPr>
                <a:defRPr/>
              </a:pPr>
              <a:t>4/15/2013</a:t>
            </a:fld>
            <a:endParaRPr lang="en-US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3F398F-5D85-4333-9AC9-5C5D0FF3820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 flipV="1">
            <a:off x="4572000" y="2200275"/>
            <a:ext cx="0" cy="4187825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152400" y="1371600"/>
            <a:ext cx="8832850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6050" y="6391275"/>
            <a:ext cx="8832850" cy="31115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152400" y="1279525"/>
            <a:ext cx="883285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52400" y="155575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16" name="Oval 15"/>
          <p:cNvSpPr/>
          <p:nvPr/>
        </p:nvSpPr>
        <p:spPr>
          <a:xfrm>
            <a:off x="4267200" y="955675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7" name="Oval 16"/>
          <p:cNvSpPr/>
          <p:nvPr/>
        </p:nvSpPr>
        <p:spPr>
          <a:xfrm>
            <a:off x="4362450" y="1050925"/>
            <a:ext cx="419100" cy="42068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4" name="Content Placeholder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26" name="Content Placeholder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8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5E9B91-6B6B-4516-91E0-FEC88F783B57}" type="datetimeFigureOut">
              <a:rPr lang="en-US"/>
              <a:pPr>
                <a:defRPr/>
              </a:pPr>
              <a:t>4/15/2013</a:t>
            </a:fld>
            <a:endParaRPr lang="en-US"/>
          </a:p>
        </p:txBody>
      </p:sp>
      <p:sp>
        <p:nvSpPr>
          <p:cNvPr id="19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4800" y="6410325"/>
            <a:ext cx="35814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4343400" y="1042988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B82B0BA6-0A8F-4731-8AD4-B0BBFD73C99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200281-CD9E-420E-B4FD-9729E80EBA14}" type="datetimeFigureOut">
              <a:rPr lang="en-US"/>
              <a:pPr>
                <a:defRPr/>
              </a:pPr>
              <a:t>4/15/2013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4343400" y="1036638"/>
            <a:ext cx="457200" cy="4413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06AF53-7FDD-43C5-942E-963568BABD1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white">
          <a:xfrm>
            <a:off x="0" y="0"/>
            <a:ext cx="9144000" cy="155575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46050" y="6391275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152400" y="158750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8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38115B-A669-48AA-993C-9771A135EE61}" type="datetimeFigureOut">
              <a:rPr lang="en-US"/>
              <a:pPr>
                <a:defRPr/>
              </a:pPr>
              <a:t>4/15/2013</a:t>
            </a:fld>
            <a:endParaRPr lang="en-US"/>
          </a:p>
        </p:txBody>
      </p:sp>
      <p:sp>
        <p:nvSpPr>
          <p:cNvPr id="9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5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5FB313BE-70ED-487B-8CA2-43D95651E24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52400" y="152400"/>
            <a:ext cx="8832850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0" y="0"/>
            <a:ext cx="9144000" cy="119063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52400" y="152400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152400" y="533400"/>
            <a:ext cx="883285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1390650" y="323850"/>
            <a:ext cx="419100" cy="419100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49225" y="6388100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Content Placeholder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6" name="Slide Number Placeholder 6"/>
          <p:cNvSpPr>
            <a:spLocks noGrp="1"/>
          </p:cNvSpPr>
          <p:nvPr>
            <p:ph type="sldNum" sz="quarter" idx="10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fld id="{D460A6E0-44AD-46FF-A545-CE4A351FE68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7" name="Date Placeholder 4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D72814-D652-4635-908F-AB3A05AF8698}" type="datetimeFigureOut">
              <a:rPr lang="en-US"/>
              <a:pPr>
                <a:defRPr/>
              </a:pPr>
              <a:t>4/15/2013</a:t>
            </a:fld>
            <a:endParaRPr lang="en-US"/>
          </a:p>
        </p:txBody>
      </p:sp>
      <p:sp>
        <p:nvSpPr>
          <p:cNvPr id="18" name="Footer Placeholder 5"/>
          <p:cNvSpPr>
            <a:spLocks noGrp="1"/>
          </p:cNvSpPr>
          <p:nvPr>
            <p:ph type="ftr" sz="quarter" idx="12"/>
          </p:nvPr>
        </p:nvSpPr>
        <p:spPr>
          <a:xfrm>
            <a:off x="301625" y="6410325"/>
            <a:ext cx="3382963" cy="3667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traight Connector 4"/>
          <p:cNvSpPr>
            <a:spLocks noChangeShapeType="1"/>
          </p:cNvSpPr>
          <p:nvPr/>
        </p:nvSpPr>
        <p:spPr bwMode="auto">
          <a:xfrm>
            <a:off x="152400" y="533400"/>
            <a:ext cx="883285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52400" y="152400"/>
            <a:ext cx="8832850" cy="301625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2400" y="155575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13" name="Oval 12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1390650" y="323850"/>
            <a:ext cx="419100" cy="419100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49225" y="6388100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Slide Number Placeholder 6"/>
          <p:cNvSpPr>
            <a:spLocks noGrp="1"/>
          </p:cNvSpPr>
          <p:nvPr>
            <p:ph type="sldNum" sz="quarter" idx="10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B63A2B-0DDA-4EBC-A9D5-01F3BC75E8C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7" name="Date Placeholder 4"/>
          <p:cNvSpPr>
            <a:spLocks noGrp="1"/>
          </p:cNvSpPr>
          <p:nvPr>
            <p:ph type="dt" sz="half" idx="11"/>
          </p:nvPr>
        </p:nvSpPr>
        <p:spPr>
          <a:xfrm>
            <a:off x="5788025" y="6405563"/>
            <a:ext cx="3044825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4EC945-0B7F-42EE-A26B-E7092BA8EDD9}" type="datetimeFigureOut">
              <a:rPr lang="en-US"/>
              <a:pPr>
                <a:defRPr/>
              </a:pPr>
              <a:t>4/15/2013</a:t>
            </a:fld>
            <a:endParaRPr lang="en-US"/>
          </a:p>
        </p:txBody>
      </p:sp>
      <p:sp>
        <p:nvSpPr>
          <p:cNvPr id="18" name="Footer Placeholder 5"/>
          <p:cNvSpPr>
            <a:spLocks noGrp="1"/>
          </p:cNvSpPr>
          <p:nvPr>
            <p:ph type="ftr" sz="quarter" idx="12"/>
          </p:nvPr>
        </p:nvSpPr>
        <p:spPr>
          <a:xfrm>
            <a:off x="301625" y="6410325"/>
            <a:ext cx="3584575" cy="3667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FFF123-EC89-46DA-ADF9-9B23FB7C6C5E}" type="datetimeFigureOut">
              <a:rPr lang="en-US"/>
              <a:pPr>
                <a:defRPr/>
              </a:pPr>
              <a:t>4/15/2013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4B16A9-77FA-406D-B0E9-74CC7A226C8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white">
          <a:xfrm>
            <a:off x="0" y="0"/>
            <a:ext cx="9144000" cy="155575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46050" y="6391275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52400" y="155575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 rot="5400000">
            <a:off x="4021137" y="3278188"/>
            <a:ext cx="6245225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6838950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6934200" y="3021013"/>
            <a:ext cx="420688" cy="419100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6915150" y="3009900"/>
            <a:ext cx="457200" cy="4413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13967CD-D35F-4E31-8906-2C8F79E4F7D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4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2A07A3-D3D8-469A-9522-DE57CC8C4229}" type="datetimeFigureOut">
              <a:rPr lang="en-US"/>
              <a:pPr>
                <a:defRPr/>
              </a:pPr>
              <a:t>4/15/2013</a:t>
            </a:fld>
            <a:endParaRPr lang="en-US"/>
          </a:p>
        </p:txBody>
      </p:sp>
      <p:sp>
        <p:nvSpPr>
          <p:cNvPr id="1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white">
          <a:xfrm>
            <a:off x="0" y="5970588"/>
            <a:ext cx="9144000" cy="887412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-9525" y="6053138"/>
            <a:ext cx="2249488" cy="7127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359025" y="6043613"/>
            <a:ext cx="6784975" cy="714375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7" name="Date Placeholder 27"/>
          <p:cNvSpPr>
            <a:spLocks noGrp="1"/>
          </p:cNvSpPr>
          <p:nvPr>
            <p:ph type="dt" sz="half" idx="10"/>
          </p:nvPr>
        </p:nvSpPr>
        <p:spPr>
          <a:xfrm>
            <a:off x="76200" y="6069013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4E35CB5E-F484-4304-9C13-662284186746}" type="datetimeFigureOut">
              <a:rPr lang="en-US"/>
              <a:pPr>
                <a:defRPr/>
              </a:pPr>
              <a:t>4/15/2013</a:t>
            </a:fld>
            <a:endParaRPr lang="en-US"/>
          </a:p>
        </p:txBody>
      </p:sp>
      <p:sp>
        <p:nvSpPr>
          <p:cNvPr id="10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085975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025EB79A-93C5-47F8-A368-01A69E83815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78A476-82A9-41E9-ABE3-2913B8882083}" type="datetimeFigureOut">
              <a:rPr lang="en-US"/>
              <a:pPr>
                <a:defRPr/>
              </a:pPr>
              <a:t>4/15/2013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B286D4-AF27-43AC-838E-11CDBC26D46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7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2298B1-F87C-4D75-9CB4-E4D14F7F9336}" type="datetimeFigureOut">
              <a:rPr lang="en-US"/>
              <a:pPr>
                <a:defRPr/>
              </a:pPr>
              <a:t>4/15/2013</a:t>
            </a:fld>
            <a:endParaRPr lang="en-US"/>
          </a:p>
        </p:txBody>
      </p:sp>
      <p:sp>
        <p:nvSpPr>
          <p:cNvPr id="8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5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1A75E4B1-4EA8-4F6A-9F23-66907DB2752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9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7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E87E3DD6-C0D0-4441-9395-8C0FC401EA2B}" type="datetimeFigureOut">
              <a:rPr lang="en-US"/>
              <a:pPr>
                <a:defRPr/>
              </a:pPr>
              <a:t>4/15/2013</a:t>
            </a:fld>
            <a:endParaRPr lang="en-US"/>
          </a:p>
        </p:txBody>
      </p:sp>
      <p:sp>
        <p:nvSpPr>
          <p:cNvPr id="6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78A17A7B-0782-453F-8279-C7088655E51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Footer Placeholder 11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9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B28D68C2-8C6F-4DFC-A79A-3C576F592E57}" type="datetimeFigureOut">
              <a:rPr lang="en-US"/>
              <a:pPr>
                <a:defRPr/>
              </a:pPr>
              <a:t>4/15/2013</a:t>
            </a:fld>
            <a:endParaRPr lang="en-US"/>
          </a:p>
        </p:txBody>
      </p:sp>
      <p:sp>
        <p:nvSpPr>
          <p:cNvPr id="8" name="Slide Number Placeholder 11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508D4E89-854F-4C31-BAFB-81CA276D087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9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29A759-626A-4FCC-ACC6-2DA2C739C5FA}" type="datetimeFigureOut">
              <a:rPr lang="en-US"/>
              <a:pPr>
                <a:defRPr/>
              </a:pPr>
              <a:t>4/15/2013</a:t>
            </a:fld>
            <a:endParaRPr lang="en-US"/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4EA89F-C2CC-4817-862C-FD6CD53EF96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01CA2B-1013-49CD-A3BE-60C670EE45A2}" type="datetimeFigureOut">
              <a:rPr lang="en-US"/>
              <a:pPr>
                <a:defRPr/>
              </a:pPr>
              <a:t>4/15/2013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8980612A-E65C-42A5-827B-8F4F54B58B5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/>
          <a:lstStyle>
            <a:lvl1pPr algn="l">
              <a:buNone/>
              <a:defRPr sz="44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7353EF-9692-4DAD-8BDE-390E4945E378}" type="datetimeFigureOut">
              <a:rPr lang="en-US"/>
              <a:pPr>
                <a:defRPr/>
              </a:pPr>
              <a:t>4/15/2013</a:t>
            </a:fld>
            <a:endParaRPr lang="en-US"/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80DFD2-6435-42DE-860A-31A1237ABD9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 bwMode="white">
          <a:xfrm>
            <a:off x="-9525" y="4572000"/>
            <a:ext cx="9144000" cy="887413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-9525" y="4664075"/>
            <a:ext cx="1463675" cy="712788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1544638" y="4654550"/>
            <a:ext cx="7599362" cy="712788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" name="Rectangle 7"/>
          <p:cNvSpPr/>
          <p:nvPr/>
        </p:nvSpPr>
        <p:spPr bwMode="white">
          <a:xfrm>
            <a:off x="1447800" y="0"/>
            <a:ext cx="100013" cy="6867525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9" name="Date Placeholder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B5BDE64C-8017-4E31-88F5-038BE02AC623}" type="datetimeFigureOut">
              <a:rPr lang="en-US"/>
              <a:pPr>
                <a:defRPr/>
              </a:pPr>
              <a:t>4/15/2013</a:t>
            </a:fld>
            <a:endParaRPr lang="en-US"/>
          </a:p>
        </p:txBody>
      </p:sp>
      <p:sp>
        <p:nvSpPr>
          <p:cNvPr id="10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4667250"/>
            <a:ext cx="1447800" cy="663575"/>
          </a:xfrm>
        </p:spPr>
        <p:txBody>
          <a:bodyPr rtlCol="0"/>
          <a:lstStyle>
            <a:lvl1pPr>
              <a:defRPr sz="2800"/>
            </a:lvl1pPr>
          </a:lstStyle>
          <a:p>
            <a:pPr>
              <a:defRPr/>
            </a:pPr>
            <a:fld id="{BCAA0E80-4CAA-4977-B729-609BF83D7E1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1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600200" y="6248400"/>
            <a:ext cx="4572000" cy="365125"/>
          </a:xfrm>
        </p:spPr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37EC61-389D-4E7D-B711-874108101F9E}" type="datetimeFigureOut">
              <a:rPr lang="en-US"/>
              <a:pPr>
                <a:defRPr/>
              </a:pPr>
              <a:t>4/15/2013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8BE048-BBFE-4D65-B421-DC064C6A6BB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white">
          <a:xfrm>
            <a:off x="6096000" y="0"/>
            <a:ext cx="320675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248400"/>
            <a:ext cx="2209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F778E8-0A31-43F3-8D57-62F7D3F91AE2}" type="datetimeFigureOut">
              <a:rPr lang="en-US"/>
              <a:pPr>
                <a:defRPr/>
              </a:pPr>
              <a:t>4/15/2013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" y="6248400"/>
            <a:ext cx="5573713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919BFA-99CB-4166-A0DE-4FDF024B6D0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715963" y="5002213"/>
            <a:ext cx="3802062" cy="14430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-53975" y="5784850"/>
            <a:ext cx="380206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2057" name="Text Placeholder 29"/>
          <p:cNvSpPr>
            <a:spLocks noGrp="1"/>
          </p:cNvSpPr>
          <p:nvPr>
            <p:ph type="body" idx="1"/>
          </p:nvPr>
        </p:nvSpPr>
        <p:spPr bwMode="auto">
          <a:xfrm>
            <a:off x="457200" y="1481138"/>
            <a:ext cx="8229600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825" y="6408738"/>
            <a:ext cx="1919288" cy="365125"/>
          </a:xfrm>
          <a:prstGeom prst="rect">
            <a:avLst/>
          </a:prstGeom>
        </p:spPr>
        <p:txBody>
          <a:bodyPr vert="horz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tx1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AADD5BB3-12D2-4F7D-8F99-011E0EE2C5E3}" type="datetimeFigureOut">
              <a:rPr lang="en-US"/>
              <a:pPr>
                <a:defRPr/>
              </a:pPr>
              <a:t>4/15/2013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79913" y="6408738"/>
            <a:ext cx="2351087" cy="365125"/>
          </a:xfrm>
          <a:prstGeom prst="rect">
            <a:avLst/>
          </a:prstGeom>
        </p:spPr>
        <p:txBody>
          <a:bodyPr vert="horz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tx1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113" y="6408738"/>
            <a:ext cx="366712" cy="365125"/>
          </a:xfrm>
          <a:prstGeom prst="rect">
            <a:avLst/>
          </a:prstGeom>
        </p:spPr>
        <p:txBody>
          <a:bodyPr vert="horz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 b="0">
                <a:solidFill>
                  <a:schemeClr val="tx1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8009BD43-DD71-4BE4-9A55-336A8005698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71" r:id="rId1"/>
    <p:sldLayoutId id="2147483963" r:id="rId2"/>
    <p:sldLayoutId id="2147483972" r:id="rId3"/>
    <p:sldLayoutId id="2147483973" r:id="rId4"/>
    <p:sldLayoutId id="2147483974" r:id="rId5"/>
    <p:sldLayoutId id="2147483975" r:id="rId6"/>
    <p:sldLayoutId id="2147483964" r:id="rId7"/>
    <p:sldLayoutId id="2147483976" r:id="rId8"/>
    <p:sldLayoutId id="2147483977" r:id="rId9"/>
    <p:sldLayoutId id="2147483965" r:id="rId10"/>
    <p:sldLayoutId id="2147483966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9pPr>
      <a:extLst/>
    </p:titleStyle>
    <p:bodyStyle>
      <a:lvl1pPr marL="365125" indent="-255588" algn="l" rtl="0" eaLnBrk="0" fontAlgn="base" hangingPunct="0">
        <a:spcBef>
          <a:spcPts val="400"/>
        </a:spcBef>
        <a:spcAft>
          <a:spcPct val="0"/>
        </a:spcAft>
        <a:buClr>
          <a:schemeClr val="accent1"/>
        </a:buClr>
        <a:buSzPct val="68000"/>
        <a:buFont typeface="Wingdings 3" pitchFamily="18" charset="2"/>
        <a:buChar char=""/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0713" indent="-228600" algn="l" rtl="0" eaLnBrk="0" fontAlgn="base" hangingPunct="0">
        <a:spcBef>
          <a:spcPts val="325"/>
        </a:spcBef>
        <a:spcAft>
          <a:spcPct val="0"/>
        </a:spcAft>
        <a:buClr>
          <a:schemeClr val="accent1"/>
        </a:buClr>
        <a:buFont typeface="Verdana" pitchFamily="34" charset="0"/>
        <a:buChar char="◦"/>
        <a:defRPr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8838" indent="-228600" algn="l" rtl="0" eaLnBrk="0" fontAlgn="base" hangingPunct="0">
        <a:spcBef>
          <a:spcPts val="350"/>
        </a:spcBef>
        <a:spcAft>
          <a:spcPct val="0"/>
        </a:spcAft>
        <a:buClr>
          <a:schemeClr val="accent2"/>
        </a:buClr>
        <a:buSzPct val="100000"/>
        <a:buFont typeface="Wingdings 2" pitchFamily="18" charset="2"/>
        <a:buChar char="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0" fontAlgn="base" hangingPunct="0">
        <a:spcBef>
          <a:spcPts val="350"/>
        </a:spcBef>
        <a:spcAft>
          <a:spcPct val="0"/>
        </a:spcAft>
        <a:buClr>
          <a:schemeClr val="accent2"/>
        </a:buClr>
        <a:buFont typeface="Wingdings 2" pitchFamily="18" charset="2"/>
        <a:buChar char="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0" fontAlgn="base" hangingPunct="0">
        <a:spcBef>
          <a:spcPts val="350"/>
        </a:spcBef>
        <a:spcAft>
          <a:spcPct val="0"/>
        </a:spcAft>
        <a:buClr>
          <a:schemeClr val="accent2"/>
        </a:buClr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393825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49225" y="6388100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791200" y="6405563"/>
            <a:ext cx="3044825" cy="3651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E72248A4-6055-4E80-8568-60D5EFFB04EE}" type="datetimeFigureOut">
              <a:rPr lang="en-US"/>
              <a:pPr>
                <a:defRPr/>
              </a:pPr>
              <a:t>4/15/2013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04800" y="6410325"/>
            <a:ext cx="3581400" cy="366713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5575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152400" y="1276350"/>
            <a:ext cx="8832850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4267200" y="955675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4362450" y="1050925"/>
            <a:ext cx="419100" cy="42068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4343400" y="1039813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fld id="{24819909-0D73-477D-8601-8E9099B6C66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3086" name="Title Placeholder 21"/>
          <p:cNvSpPr>
            <a:spLocks noGrp="1"/>
          </p:cNvSpPr>
          <p:nvPr>
            <p:ph type="title"/>
          </p:nvPr>
        </p:nvSpPr>
        <p:spPr bwMode="auto">
          <a:xfrm>
            <a:off x="301625" y="228600"/>
            <a:ext cx="8534400" cy="758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3087" name="Text Placeholder 12"/>
          <p:cNvSpPr>
            <a:spLocks noGrp="1"/>
          </p:cNvSpPr>
          <p:nvPr>
            <p:ph type="body" idx="1"/>
          </p:nvPr>
        </p:nvSpPr>
        <p:spPr bwMode="auto">
          <a:xfrm>
            <a:off x="301625" y="1524000"/>
            <a:ext cx="8534400" cy="4598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78" r:id="rId1"/>
    <p:sldLayoutId id="2147483979" r:id="rId2"/>
    <p:sldLayoutId id="2147483980" r:id="rId3"/>
    <p:sldLayoutId id="2147483981" r:id="rId4"/>
    <p:sldLayoutId id="2147483982" r:id="rId5"/>
    <p:sldLayoutId id="2147483983" r:id="rId6"/>
    <p:sldLayoutId id="2147483984" r:id="rId7"/>
    <p:sldLayoutId id="2147483985" r:id="rId8"/>
    <p:sldLayoutId id="2147483986" r:id="rId9"/>
    <p:sldLayoutId id="2147483987" r:id="rId10"/>
    <p:sldLayoutId id="2147483988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300" kern="1200">
          <a:solidFill>
            <a:srgbClr val="7B9899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7688" indent="-2730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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325" indent="-228600" algn="l" rtl="0" eaLnBrk="0" fontAlgn="base" hangingPunct="0">
        <a:spcBef>
          <a:spcPct val="20000"/>
        </a:spcBef>
        <a:spcAft>
          <a:spcPct val="0"/>
        </a:spcAft>
        <a:buClr>
          <a:srgbClr val="8CADAE"/>
        </a:buClr>
        <a:buSzPct val="75000"/>
        <a:buFont typeface="Wingdings 2" pitchFamily="18" charset="2"/>
        <a:buChar char="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6963" indent="-228600" algn="l" rtl="0" eaLnBrk="0" fontAlgn="base" hangingPunct="0">
        <a:spcBef>
          <a:spcPct val="20000"/>
        </a:spcBef>
        <a:spcAft>
          <a:spcPct val="0"/>
        </a:spcAft>
        <a:buClr>
          <a:srgbClr val="8C7B70"/>
        </a:buClr>
        <a:buSzPct val="70000"/>
        <a:buFont typeface="Wingdings" pitchFamily="2" charset="2"/>
        <a:buChar char="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0" fontAlgn="base" hangingPunct="0">
        <a:spcBef>
          <a:spcPct val="20000"/>
        </a:spcBef>
        <a:spcAft>
          <a:spcPct val="0"/>
        </a:spcAft>
        <a:buClr>
          <a:srgbClr val="8FB08C"/>
        </a:buClr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Placeholder 21"/>
          <p:cNvSpPr>
            <a:spLocks noGrp="1"/>
          </p:cNvSpPr>
          <p:nvPr>
            <p:ph type="title"/>
          </p:nvPr>
        </p:nvSpPr>
        <p:spPr bwMode="auto">
          <a:xfrm>
            <a:off x="609600" y="228600"/>
            <a:ext cx="81534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4099" name="Text Placeholder 12"/>
          <p:cNvSpPr>
            <a:spLocks noGrp="1"/>
          </p:cNvSpPr>
          <p:nvPr>
            <p:ph type="body" idx="1"/>
          </p:nvPr>
        </p:nvSpPr>
        <p:spPr bwMode="auto">
          <a:xfrm>
            <a:off x="612775" y="1600200"/>
            <a:ext cx="8153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9F67A69D-5BB3-46B5-A3C3-E1B30CA908DC}" type="datetimeFigureOut">
              <a:rPr lang="en-US"/>
              <a:pPr>
                <a:defRPr/>
              </a:pPr>
              <a:t>4/15/2013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0" y="6248400"/>
            <a:ext cx="542131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0" y="1235075"/>
            <a:ext cx="9144000" cy="31908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1279525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590550" y="1279525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271588"/>
            <a:ext cx="533400" cy="244475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FADD2808-926E-4C5B-8DDF-FEE4D731AE5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89" r:id="rId1"/>
    <p:sldLayoutId id="2147483967" r:id="rId2"/>
    <p:sldLayoutId id="2147483990" r:id="rId3"/>
    <p:sldLayoutId id="2147483991" r:id="rId4"/>
    <p:sldLayoutId id="2147483992" r:id="rId5"/>
    <p:sldLayoutId id="2147483968" r:id="rId6"/>
    <p:sldLayoutId id="2147483993" r:id="rId7"/>
    <p:sldLayoutId id="2147483969" r:id="rId8"/>
    <p:sldLayoutId id="2147483994" r:id="rId9"/>
    <p:sldLayoutId id="2147483970" r:id="rId10"/>
    <p:sldLayoutId id="2147483995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9pPr>
    </p:titleStyle>
    <p:bodyStyle>
      <a:lvl1pPr marL="319088" indent="-319088" algn="l" rtl="0" eaLnBrk="0" fontAlgn="base" hangingPunct="0">
        <a:spcBef>
          <a:spcPts val="7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"/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73050" algn="l" rtl="0" eaLnBrk="0" fontAlgn="base" hangingPunct="0">
        <a:spcBef>
          <a:spcPts val="55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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0" fontAlgn="base" hangingPunct="0">
        <a:spcBef>
          <a:spcPts val="500"/>
        </a:spcBef>
        <a:spcAft>
          <a:spcPct val="0"/>
        </a:spcAft>
        <a:buClr>
          <a:schemeClr val="accent2"/>
        </a:buClr>
        <a:buSzPct val="75000"/>
        <a:buFont typeface="Wingdings" pitchFamily="2" charset="2"/>
        <a:buChar char=""/>
        <a:defRPr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0" fontAlgn="base" hangingPunct="0">
        <a:spcBef>
          <a:spcPts val="400"/>
        </a:spcBef>
        <a:spcAft>
          <a:spcPct val="0"/>
        </a:spcAft>
        <a:buClr>
          <a:srgbClr val="A5AB81"/>
        </a:buClr>
        <a:buSzPct val="75000"/>
        <a:buFont typeface="Wingdings" pitchFamily="2" charset="2"/>
        <a:buChar char="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0" fontAlgn="base" hangingPunct="0">
        <a:spcBef>
          <a:spcPts val="400"/>
        </a:spcBef>
        <a:spcAft>
          <a:spcPct val="0"/>
        </a:spcAft>
        <a:buClr>
          <a:srgbClr val="D8B25C"/>
        </a:buClr>
        <a:buSzPct val="65000"/>
        <a:buFont typeface="Wingdings" pitchFamily="2" charset="2"/>
        <a:buChar char="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gi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1.bin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 descr="flower030.gif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2362200" y="1481138"/>
            <a:ext cx="4953000" cy="4691062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228600"/>
            <a:ext cx="6705600" cy="1143000"/>
          </a:xfrm>
        </p:spPr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13800" dirty="0" smtClean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    </a:t>
            </a:r>
            <a:r>
              <a:rPr lang="bn-BD" sz="13800" dirty="0" smtClean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স্বাগতম</a:t>
            </a:r>
            <a:endParaRPr lang="en-US" sz="13800" dirty="0">
              <a:solidFill>
                <a:srgbClr val="0000CC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0" y="2133600"/>
            <a:ext cx="7772400" cy="1470025"/>
          </a:xfrm>
          <a:prstGeom prst="rect">
            <a:avLst/>
          </a:prstGeom>
        </p:spPr>
        <p:txBody>
          <a:bodyPr anchor="ctr"/>
          <a:lstStyle/>
          <a:p>
            <a:pPr algn="ctr" fontAlgn="auto">
              <a:spcAft>
                <a:spcPts val="0"/>
              </a:spcAft>
              <a:defRPr/>
            </a:pPr>
            <a:endParaRPr lang="en-US" sz="16600" dirty="0">
              <a:latin typeface="NikoshBAN" pitchFamily="2" charset="0"/>
              <a:ea typeface="+mj-ea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115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  </a:t>
            </a:r>
            <a:r>
              <a:rPr lang="en-US" sz="11500" dirty="0" smtClean="0">
                <a:solidFill>
                  <a:srgbClr val="170FB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11500" dirty="0" smtClean="0">
                <a:solidFill>
                  <a:srgbClr val="170FB1"/>
                </a:solidFill>
                <a:latin typeface="NikoshBAN" pitchFamily="2" charset="0"/>
                <a:cs typeface="NikoshBAN" pitchFamily="2" charset="0"/>
              </a:rPr>
              <a:t>উপস্থাপনায়</a:t>
            </a:r>
            <a:endParaRPr lang="en-US" sz="11500" dirty="0">
              <a:solidFill>
                <a:srgbClr val="170FB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81000" y="1524000"/>
            <a:ext cx="8229600" cy="43434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914400" y="1905000"/>
            <a:ext cx="7162800" cy="280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bn-BD" sz="4400">
                <a:latin typeface="NikoshBAN" pitchFamily="2" charset="0"/>
                <a:cs typeface="NikoshBAN" pitchFamily="2" charset="0"/>
              </a:rPr>
              <a:t>মোহাম্মাদ সেলিম চৌধুরী</a:t>
            </a:r>
          </a:p>
          <a:p>
            <a:r>
              <a:rPr lang="bn-BD" sz="4400">
                <a:latin typeface="NikoshBAN" pitchFamily="2" charset="0"/>
                <a:cs typeface="NikoshBAN" pitchFamily="2" charset="0"/>
              </a:rPr>
              <a:t>সহকারি শিক্ষক (ভৌত বিজ্ঞান)</a:t>
            </a:r>
          </a:p>
          <a:p>
            <a:r>
              <a:rPr lang="bn-BD" sz="4400">
                <a:latin typeface="NikoshBAN" pitchFamily="2" charset="0"/>
                <a:cs typeface="NikoshBAN" pitchFamily="2" charset="0"/>
              </a:rPr>
              <a:t>ভোলা সরকারি বালিকা উচ্চ বিদ্যালয়</a:t>
            </a:r>
          </a:p>
          <a:p>
            <a:r>
              <a:rPr lang="bn-BD" sz="4400">
                <a:latin typeface="NikoshBAN" pitchFamily="2" charset="0"/>
                <a:cs typeface="NikoshBAN" pitchFamily="2" charset="0"/>
              </a:rPr>
              <a:t>ভোলা সদর,ভোলা</a:t>
            </a:r>
            <a:endParaRPr lang="en-US" sz="440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152400" y="152400"/>
            <a:ext cx="8839200" cy="6248400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pPr algn="l" eaLnBrk="1" fontAlgn="auto" hangingPunct="1">
              <a:spcAft>
                <a:spcPts val="0"/>
              </a:spcAft>
              <a:defRPr/>
            </a:pPr>
            <a:r>
              <a:rPr lang="en-US" sz="80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/>
            </a:r>
            <a:br>
              <a:rPr lang="en-US" sz="80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</a:br>
            <a:r>
              <a:rPr lang="en-US" sz="80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       </a:t>
            </a:r>
            <a:br>
              <a:rPr lang="en-US" sz="80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</a:br>
            <a:r>
              <a:rPr lang="en-US" sz="80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        </a:t>
            </a:r>
            <a:r>
              <a:rPr lang="bn-BD" sz="80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শ্রেণি-অষ্টম</a:t>
            </a:r>
            <a:r>
              <a:rPr lang="bn-BD" sz="80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bn-BD" sz="8000" dirty="0" smtClean="0">
                <a:solidFill>
                  <a:schemeClr val="accent3">
                    <a:shade val="75000"/>
                  </a:schemeClr>
                </a:solidFill>
                <a:latin typeface="NikoshBAN" pitchFamily="2" charset="0"/>
                <a:cs typeface="NikoshBAN" pitchFamily="2" charset="0"/>
              </a:rPr>
              <a:t/>
            </a:r>
            <a:br>
              <a:rPr lang="bn-BD" sz="8000" dirty="0" smtClean="0">
                <a:solidFill>
                  <a:schemeClr val="accent3">
                    <a:shade val="75000"/>
                  </a:schemeClr>
                </a:solidFill>
                <a:latin typeface="NikoshBAN" pitchFamily="2" charset="0"/>
                <a:cs typeface="NikoshBAN" pitchFamily="2" charset="0"/>
              </a:rPr>
            </a:br>
            <a:r>
              <a:rPr lang="en-US" sz="8000" dirty="0" smtClean="0">
                <a:solidFill>
                  <a:schemeClr val="accent3">
                    <a:shade val="75000"/>
                  </a:schemeClr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bn-BD" sz="8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বিষয়-সাধারণ</a:t>
            </a:r>
            <a:r>
              <a:rPr lang="bn-BD" sz="8000" dirty="0" smtClean="0">
                <a:solidFill>
                  <a:schemeClr val="accent3">
                    <a:shade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8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বিজ্ঞান</a:t>
            </a:r>
            <a:r>
              <a:rPr lang="en-US" sz="8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/>
            </a:r>
            <a:br>
              <a:rPr lang="en-US" sz="8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</a:br>
            <a:r>
              <a:rPr lang="en-US" sz="8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bn-BD" sz="8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অধ্যায় –দ্বাদশ (</a:t>
            </a:r>
            <a:r>
              <a:rPr lang="bn-BD" sz="49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আলোর </a:t>
            </a:r>
            <a:r>
              <a:rPr lang="en-US" sz="49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  </a:t>
            </a:r>
            <a:r>
              <a:rPr lang="bn-BD" sz="49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প্রতিসরণ</a:t>
            </a:r>
            <a:r>
              <a:rPr lang="bn-BD" sz="4900" dirty="0" smtClean="0">
                <a:solidFill>
                  <a:schemeClr val="accent3">
                    <a:shade val="75000"/>
                  </a:schemeClr>
                </a:solidFill>
                <a:latin typeface="NikoshBAN" pitchFamily="2" charset="0"/>
                <a:cs typeface="NikoshBAN" pitchFamily="2" charset="0"/>
              </a:rPr>
              <a:t>)</a:t>
            </a:r>
            <a:r>
              <a:rPr lang="bn-BD" sz="8000" dirty="0" smtClean="0">
                <a:solidFill>
                  <a:schemeClr val="accent3">
                    <a:shade val="75000"/>
                  </a:schemeClr>
                </a:solidFill>
                <a:latin typeface="NikoshBAN" pitchFamily="2" charset="0"/>
                <a:cs typeface="NikoshBAN" pitchFamily="2" charset="0"/>
              </a:rPr>
              <a:t/>
            </a:r>
            <a:br>
              <a:rPr lang="bn-BD" sz="8000" dirty="0" smtClean="0">
                <a:solidFill>
                  <a:schemeClr val="accent3">
                    <a:shade val="75000"/>
                  </a:schemeClr>
                </a:solidFill>
                <a:latin typeface="NikoshBAN" pitchFamily="2" charset="0"/>
                <a:cs typeface="NikoshBAN" pitchFamily="2" charset="0"/>
              </a:rPr>
            </a:br>
            <a:r>
              <a:rPr lang="bn-BD" sz="8000" dirty="0" smtClean="0">
                <a:solidFill>
                  <a:schemeClr val="accent3">
                    <a:shade val="75000"/>
                  </a:schemeClr>
                </a:solidFill>
                <a:latin typeface="NikoshBAN" pitchFamily="2" charset="0"/>
                <a:cs typeface="NikoshBAN" pitchFamily="2" charset="0"/>
              </a:rPr>
              <a:t/>
            </a:r>
            <a:br>
              <a:rPr lang="bn-BD" sz="8000" dirty="0" smtClean="0">
                <a:solidFill>
                  <a:schemeClr val="accent3">
                    <a:shade val="75000"/>
                  </a:schemeClr>
                </a:solidFill>
                <a:latin typeface="NikoshBAN" pitchFamily="2" charset="0"/>
                <a:cs typeface="NikoshBAN" pitchFamily="2" charset="0"/>
              </a:rPr>
            </a:br>
            <a:r>
              <a:rPr lang="bn-BD" dirty="0" smtClean="0">
                <a:solidFill>
                  <a:schemeClr val="accent3">
                    <a:shade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dirty="0">
              <a:solidFill>
                <a:schemeClr val="accent3">
                  <a:shade val="7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sun3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304800"/>
            <a:ext cx="4191000" cy="3143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5" name="Picture 8" descr="Light_dispersion_conceptual.gif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419600" y="304800"/>
            <a:ext cx="4741863" cy="312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6" name="Picture 9" descr="220px-Fénytörés.jp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3551238"/>
            <a:ext cx="4191000" cy="2849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 descr="miz003.jpg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419600" y="3448050"/>
            <a:ext cx="4724400" cy="2952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13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13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 idx="4294967295"/>
          </p:nvPr>
        </p:nvSpPr>
        <p:spPr>
          <a:xfrm>
            <a:off x="76200" y="685800"/>
            <a:ext cx="8915400" cy="4191000"/>
          </a:xfrm>
        </p:spPr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bn-BD" sz="8800" dirty="0" smtClean="0">
                <a:latin typeface="NikoshBAN" pitchFamily="2" charset="0"/>
                <a:cs typeface="NikoshBAN" pitchFamily="2" charset="0"/>
              </a:rPr>
              <a:t>   </a:t>
            </a:r>
            <a:r>
              <a:rPr lang="bn-BD" sz="115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আলোর প্রতিসরণ</a:t>
            </a:r>
            <a:endParaRPr lang="en-US" sz="8800" dirty="0">
              <a:solidFill>
                <a:srgbClr val="0000FF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85800" y="152400"/>
            <a:ext cx="8229600" cy="1295400"/>
          </a:xfrm>
        </p:spPr>
        <p:txBody>
          <a:bodyPr/>
          <a:lstStyle/>
          <a:p>
            <a:pPr eaLnBrk="1" hangingPunct="1"/>
            <a:r>
              <a:rPr lang="en-US" sz="13800" smtClean="0">
                <a:solidFill>
                  <a:srgbClr val="CC0000"/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bn-BD" sz="1380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শিখনফল</a:t>
            </a:r>
            <a:endParaRPr lang="en-US" sz="13800" smtClean="0">
              <a:solidFill>
                <a:srgbClr val="00B0F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4294967295"/>
          </p:nvPr>
        </p:nvSpPr>
        <p:spPr>
          <a:xfrm>
            <a:off x="457200" y="1447800"/>
            <a:ext cx="8229600" cy="5029200"/>
          </a:xfrm>
        </p:spPr>
        <p:txBody>
          <a:bodyPr/>
          <a:lstStyle/>
          <a:p>
            <a:pPr marL="365125" indent="-255588" eaLnBrk="1" hangingPunct="1">
              <a:lnSpc>
                <a:spcPct val="120000"/>
              </a:lnSpc>
              <a:buFont typeface="Wingdings 3" pitchFamily="18" charset="2"/>
              <a:buNone/>
            </a:pPr>
            <a:r>
              <a:rPr lang="bn-BD" sz="4400" b="1" smtClean="0">
                <a:latin typeface="NikoshBAN" pitchFamily="2" charset="0"/>
                <a:cs typeface="NikoshBAN" pitchFamily="2" charset="0"/>
              </a:rPr>
              <a:t>১</a:t>
            </a:r>
            <a:r>
              <a:rPr lang="en-US" sz="4400" b="1" smtClean="0">
                <a:latin typeface="NikoshBAN" pitchFamily="2" charset="0"/>
                <a:cs typeface="NikoshBAN" pitchFamily="2" charset="0"/>
              </a:rPr>
              <a:t>। </a:t>
            </a:r>
            <a:r>
              <a:rPr lang="bn-BD" sz="4400" b="1" smtClean="0">
                <a:latin typeface="NikoshBAN" pitchFamily="2" charset="0"/>
                <a:cs typeface="NikoshBAN" pitchFamily="2" charset="0"/>
              </a:rPr>
              <a:t>আলোর প্রতিসরণ </a:t>
            </a:r>
            <a:r>
              <a:rPr lang="en-US" sz="4400" b="1" smtClean="0">
                <a:latin typeface="NikoshBAN" pitchFamily="2" charset="0"/>
                <a:cs typeface="NikoshBAN" pitchFamily="2" charset="0"/>
              </a:rPr>
              <a:t>কী তা</a:t>
            </a:r>
            <a:r>
              <a:rPr lang="bn-BD" sz="4400" b="1" smtClean="0">
                <a:latin typeface="NikoshBAN" pitchFamily="2" charset="0"/>
                <a:cs typeface="NikoshBAN" pitchFamily="2" charset="0"/>
              </a:rPr>
              <a:t> বলতে পারবে ।</a:t>
            </a:r>
            <a:endParaRPr lang="en-US" sz="4400" b="1" smtClean="0">
              <a:latin typeface="NikoshBAN" pitchFamily="2" charset="0"/>
              <a:cs typeface="NikoshBAN" pitchFamily="2" charset="0"/>
            </a:endParaRPr>
          </a:p>
          <a:p>
            <a:pPr marL="365125" indent="-255588" eaLnBrk="1" hangingPunct="1">
              <a:lnSpc>
                <a:spcPct val="120000"/>
              </a:lnSpc>
              <a:buFont typeface="Wingdings" pitchFamily="2" charset="2"/>
              <a:buNone/>
            </a:pPr>
            <a:r>
              <a:rPr lang="en-US" sz="4400" b="1" smtClean="0">
                <a:latin typeface="NikoshBAN" pitchFamily="2" charset="0"/>
                <a:cs typeface="NikoshBAN" pitchFamily="2" charset="0"/>
              </a:rPr>
              <a:t>২। </a:t>
            </a:r>
            <a:r>
              <a:rPr lang="bn-BD" sz="4400" b="1" smtClean="0">
                <a:latin typeface="NikoshBAN" pitchFamily="2" charset="0"/>
                <a:cs typeface="NikoshBAN" pitchFamily="2" charset="0"/>
              </a:rPr>
              <a:t>প্রতিসরণের নিয়ম </a:t>
            </a:r>
            <a:r>
              <a:rPr lang="en-US" sz="4400" b="1" smtClean="0">
                <a:latin typeface="NikoshBAN" pitchFamily="2" charset="0"/>
                <a:cs typeface="NikoshBAN" pitchFamily="2" charset="0"/>
              </a:rPr>
              <a:t>বর্ণনা </a:t>
            </a:r>
            <a:r>
              <a:rPr lang="bn-BD" sz="4400" b="1" smtClean="0">
                <a:latin typeface="NikoshBAN" pitchFamily="2" charset="0"/>
                <a:cs typeface="NikoshBAN" pitchFamily="2" charset="0"/>
              </a:rPr>
              <a:t>করতে পারবে।</a:t>
            </a:r>
            <a:endParaRPr lang="en-US" sz="4400" b="1" smtClean="0">
              <a:latin typeface="NikoshBAN" pitchFamily="2" charset="0"/>
              <a:cs typeface="NikoshBAN" pitchFamily="2" charset="0"/>
            </a:endParaRPr>
          </a:p>
          <a:p>
            <a:pPr marL="365125" indent="-255588" eaLnBrk="1" hangingPunct="1">
              <a:lnSpc>
                <a:spcPct val="120000"/>
              </a:lnSpc>
              <a:buFont typeface="Wingdings" pitchFamily="2" charset="2"/>
              <a:buNone/>
            </a:pPr>
            <a:r>
              <a:rPr lang="en-US" sz="4400" b="1" smtClean="0">
                <a:latin typeface="NikoshBAN" pitchFamily="2" charset="0"/>
                <a:cs typeface="NikoshBAN" pitchFamily="2" charset="0"/>
              </a:rPr>
              <a:t>৩। পুর্ন অভ্যন্তরীণ প্রতিফলন ব্যাখ্যা করতে পারবে</a:t>
            </a:r>
          </a:p>
          <a:p>
            <a:pPr marL="365125" indent="-255588" eaLnBrk="1" hangingPunct="1">
              <a:lnSpc>
                <a:spcPct val="120000"/>
              </a:lnSpc>
              <a:buFont typeface="Wingdings 3" pitchFamily="18" charset="2"/>
              <a:buNone/>
            </a:pPr>
            <a:r>
              <a:rPr lang="bn-BD" sz="4400" b="1" smtClean="0">
                <a:latin typeface="NikoshBAN" pitchFamily="2" charset="0"/>
                <a:cs typeface="NikoshBAN" pitchFamily="2" charset="0"/>
              </a:rPr>
              <a:t>৪</a:t>
            </a:r>
            <a:r>
              <a:rPr lang="en-US" sz="4400" b="1" smtClean="0">
                <a:latin typeface="NikoshBAN" pitchFamily="2" charset="0"/>
                <a:cs typeface="NikoshBAN" pitchFamily="2" charset="0"/>
              </a:rPr>
              <a:t>।</a:t>
            </a:r>
            <a:r>
              <a:rPr lang="bn-BD" sz="4400" b="1" smtClean="0">
                <a:latin typeface="NikoshBAN" pitchFamily="2" charset="0"/>
                <a:cs typeface="NikoshBAN" pitchFamily="2" charset="0"/>
              </a:rPr>
              <a:t> বিভিন্ন আলোকীয় গঠনা </a:t>
            </a:r>
            <a:r>
              <a:rPr lang="en-US" sz="4400" b="1" smtClean="0">
                <a:latin typeface="NikoshBAN" pitchFamily="2" charset="0"/>
                <a:cs typeface="NikoshBAN" pitchFamily="2" charset="0"/>
              </a:rPr>
              <a:t>বিশ্লেষণ</a:t>
            </a:r>
            <a:r>
              <a:rPr lang="bn-BD" sz="4400" b="1" smtClean="0">
                <a:latin typeface="NikoshBAN" pitchFamily="2" charset="0"/>
                <a:cs typeface="NikoshBAN" pitchFamily="2" charset="0"/>
              </a:rPr>
              <a:t> করতে</a:t>
            </a:r>
            <a:endParaRPr lang="en-US" sz="4400" b="1" smtClean="0">
              <a:latin typeface="NikoshBAN" pitchFamily="2" charset="0"/>
              <a:cs typeface="NikoshBAN" pitchFamily="2" charset="0"/>
            </a:endParaRPr>
          </a:p>
          <a:p>
            <a:pPr marL="365125" indent="-255588" eaLnBrk="1" hangingPunct="1">
              <a:lnSpc>
                <a:spcPct val="120000"/>
              </a:lnSpc>
              <a:buFont typeface="Wingdings 3" pitchFamily="18" charset="2"/>
              <a:buNone/>
            </a:pPr>
            <a:r>
              <a:rPr lang="en-US" sz="4400" b="1" smtClean="0">
                <a:latin typeface="NikoshBAN" pitchFamily="2" charset="0"/>
                <a:cs typeface="NikoshBAN" pitchFamily="2" charset="0"/>
              </a:rPr>
              <a:t>    </a:t>
            </a:r>
            <a:r>
              <a:rPr lang="bn-BD" sz="4400" b="1" smtClean="0">
                <a:latin typeface="NikoshBAN" pitchFamily="2" charset="0"/>
                <a:cs typeface="NikoshBAN" pitchFamily="2" charset="0"/>
              </a:rPr>
              <a:t>পারবে </a:t>
            </a:r>
            <a:r>
              <a:rPr lang="en-US" sz="4400" b="1" smtClean="0">
                <a:latin typeface="NikoshBAN" pitchFamily="2" charset="0"/>
                <a:cs typeface="NikoshBAN" pitchFamily="2" charset="0"/>
              </a:rPr>
              <a:t> </a:t>
            </a:r>
            <a:endParaRPr lang="bn-BD" sz="4400" b="1" smtClean="0">
              <a:latin typeface="NikoshBAN" pitchFamily="2" charset="0"/>
              <a:cs typeface="NikoshBAN" pitchFamily="2" charset="0"/>
            </a:endParaRPr>
          </a:p>
          <a:p>
            <a:pPr marL="365125" indent="-255588" eaLnBrk="1" hangingPunct="1">
              <a:buFont typeface="Wingdings 3" pitchFamily="18" charset="2"/>
              <a:buChar char=""/>
            </a:pPr>
            <a:endParaRPr lang="en-US" sz="4400" smtClean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3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3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3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3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3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3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0" y="381000"/>
            <a:ext cx="8077200" cy="609600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bn-BD" dirty="0" smtClean="0">
                <a:latin typeface="NikoshBAN" pitchFamily="2" charset="0"/>
                <a:cs typeface="NikoshBAN" pitchFamily="2" charset="0"/>
              </a:rPr>
              <a:t>            </a:t>
            </a:r>
            <a:r>
              <a:rPr lang="bn-BD" sz="67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আলোর প্রতিসরণের নিয়ম</a:t>
            </a:r>
            <a:r>
              <a:rPr lang="bn-BD" dirty="0" smtClean="0">
                <a:latin typeface="NikoshBAN" pitchFamily="2" charset="0"/>
                <a:cs typeface="NikoshBAN" pitchFamily="2" charset="0"/>
              </a:rPr>
              <a:t/>
            </a:r>
            <a:br>
              <a:rPr lang="bn-BD" dirty="0" smtClean="0">
                <a:latin typeface="NikoshBAN" pitchFamily="2" charset="0"/>
                <a:cs typeface="NikoshBAN" pitchFamily="2" charset="0"/>
              </a:rPr>
            </a:b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0" y="1066800"/>
            <a:ext cx="20574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bn-BD" sz="3200" b="1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আপতিত রশ্মি</a:t>
            </a:r>
            <a:endParaRPr lang="en-US" sz="3200" b="1">
              <a:solidFill>
                <a:srgbClr val="0000FF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Rectangle 8"/>
          <p:cNvSpPr/>
          <p:nvPr/>
        </p:nvSpPr>
        <p:spPr>
          <a:xfrm rot="5400000">
            <a:off x="3314700" y="1333500"/>
            <a:ext cx="1219200" cy="3581400"/>
          </a:xfrm>
          <a:prstGeom prst="rect">
            <a:avLst/>
          </a:prstGeom>
          <a:solidFill>
            <a:schemeClr val="bg1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13" name="Straight Connector 12"/>
          <p:cNvCxnSpPr/>
          <p:nvPr/>
        </p:nvCxnSpPr>
        <p:spPr>
          <a:xfrm rot="16200000" flipH="1">
            <a:off x="3467100" y="2781300"/>
            <a:ext cx="1219200" cy="6858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rot="5400000">
            <a:off x="2782094" y="2399506"/>
            <a:ext cx="190500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4419600" y="3733800"/>
            <a:ext cx="1524000" cy="9144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rot="5400000">
            <a:off x="3544094" y="3694906"/>
            <a:ext cx="175260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>
            <a:spLocks noChangeArrowheads="1"/>
          </p:cNvSpPr>
          <p:nvPr/>
        </p:nvSpPr>
        <p:spPr bwMode="auto">
          <a:xfrm>
            <a:off x="4419600" y="1143000"/>
            <a:ext cx="175260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bn-BD" sz="4000" b="1">
                <a:solidFill>
                  <a:srgbClr val="170FB1"/>
                </a:solidFill>
                <a:latin typeface="NikoshBAN" pitchFamily="2" charset="0"/>
                <a:cs typeface="NikoshBAN" pitchFamily="2" charset="0"/>
              </a:rPr>
              <a:t>অভিলম্ব</a:t>
            </a:r>
            <a:endParaRPr lang="en-US" sz="4000" b="1">
              <a:solidFill>
                <a:srgbClr val="170FB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6019800" y="3733800"/>
            <a:ext cx="2438400" cy="646113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n-BD" sz="3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NikoshBAN" pitchFamily="2" charset="0"/>
                <a:cs typeface="NikoshBAN" pitchFamily="2" charset="0"/>
              </a:rPr>
              <a:t>প্রতিসরিত রশ্মি</a:t>
            </a:r>
            <a:endParaRPr lang="en-US" sz="3600" b="1" dirty="0">
              <a:solidFill>
                <a:schemeClr val="tx1">
                  <a:lumMod val="85000"/>
                  <a:lumOff val="1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6875" name="TextBox 38"/>
          <p:cNvSpPr txBox="1">
            <a:spLocks noChangeArrowheads="1"/>
          </p:cNvSpPr>
          <p:nvPr/>
        </p:nvSpPr>
        <p:spPr bwMode="auto">
          <a:xfrm>
            <a:off x="2133600" y="2971800"/>
            <a:ext cx="11430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bn-BD" sz="2400" b="1">
                <a:latin typeface="Lucida Sans Unicode" pitchFamily="34" charset="0"/>
                <a:cs typeface="Vrinda" pitchFamily="2" charset="0"/>
              </a:rPr>
              <a:t>কাচ পলক</a:t>
            </a:r>
            <a:endParaRPr lang="en-US" sz="2400" b="1">
              <a:latin typeface="Lucida Sans Unicode" pitchFamily="34" charset="0"/>
            </a:endParaRPr>
          </a:p>
        </p:txBody>
      </p:sp>
      <p:cxnSp>
        <p:nvCxnSpPr>
          <p:cNvPr id="41" name="Straight Arrow Connector 40"/>
          <p:cNvCxnSpPr/>
          <p:nvPr/>
        </p:nvCxnSpPr>
        <p:spPr>
          <a:xfrm rot="10800000">
            <a:off x="1981200" y="1447800"/>
            <a:ext cx="381000" cy="762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/>
          <p:cNvCxnSpPr/>
          <p:nvPr/>
        </p:nvCxnSpPr>
        <p:spPr>
          <a:xfrm flipV="1">
            <a:off x="3810000" y="1447800"/>
            <a:ext cx="533400" cy="152400"/>
          </a:xfrm>
          <a:prstGeom prst="straightConnector1">
            <a:avLst/>
          </a:prstGeom>
          <a:ln>
            <a:solidFill>
              <a:srgbClr val="FF33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/>
          <p:cNvCxnSpPr/>
          <p:nvPr/>
        </p:nvCxnSpPr>
        <p:spPr>
          <a:xfrm flipV="1">
            <a:off x="5257800" y="4114800"/>
            <a:ext cx="609600" cy="74613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extBox 46"/>
          <p:cNvSpPr txBox="1">
            <a:spLocks noChangeArrowheads="1"/>
          </p:cNvSpPr>
          <p:nvPr/>
        </p:nvSpPr>
        <p:spPr bwMode="auto">
          <a:xfrm>
            <a:off x="0" y="2895600"/>
            <a:ext cx="19812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800" b="1">
                <a:latin typeface="NikoshBAN" pitchFamily="2" charset="0"/>
                <a:cs typeface="NikoshBAN" pitchFamily="2" charset="0"/>
              </a:rPr>
              <a:t>B-</a:t>
            </a:r>
            <a:r>
              <a:rPr lang="bn-BD" sz="2800" b="1">
                <a:latin typeface="NikoshBAN" pitchFamily="2" charset="0"/>
                <a:cs typeface="NikoshBAN" pitchFamily="2" charset="0"/>
              </a:rPr>
              <a:t>ঘন মাধ্যম</a:t>
            </a:r>
            <a:endParaRPr lang="en-US" sz="2800" b="1"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49" name="Straight Arrow Connector 48"/>
          <p:cNvCxnSpPr/>
          <p:nvPr/>
        </p:nvCxnSpPr>
        <p:spPr>
          <a:xfrm rot="10800000">
            <a:off x="1600200" y="3200400"/>
            <a:ext cx="838200" cy="1524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TextBox 49"/>
          <p:cNvSpPr txBox="1">
            <a:spLocks noChangeArrowheads="1"/>
          </p:cNvSpPr>
          <p:nvPr/>
        </p:nvSpPr>
        <p:spPr bwMode="auto">
          <a:xfrm>
            <a:off x="0" y="1905000"/>
            <a:ext cx="23622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3200" b="1">
                <a:latin typeface="NikoshBAN" pitchFamily="2" charset="0"/>
                <a:cs typeface="NikoshBAN" pitchFamily="2" charset="0"/>
              </a:rPr>
              <a:t>A-</a:t>
            </a:r>
            <a:r>
              <a:rPr lang="bn-BD" sz="3200" b="1">
                <a:latin typeface="NikoshBAN" pitchFamily="2" charset="0"/>
                <a:cs typeface="NikoshBAN" pitchFamily="2" charset="0"/>
              </a:rPr>
              <a:t>হালকা</a:t>
            </a:r>
            <a:r>
              <a:rPr lang="bn-BD" sz="3200"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b="1">
                <a:latin typeface="NikoshBAN" pitchFamily="2" charset="0"/>
                <a:cs typeface="NikoshBAN" pitchFamily="2" charset="0"/>
              </a:rPr>
              <a:t>মাধ্যম</a:t>
            </a:r>
            <a:endParaRPr lang="en-US" sz="3200" b="1"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21" name="Straight Arrow Connector 20"/>
          <p:cNvCxnSpPr>
            <a:stCxn id="50" idx="3"/>
          </p:cNvCxnSpPr>
          <p:nvPr/>
        </p:nvCxnSpPr>
        <p:spPr>
          <a:xfrm>
            <a:off x="2362200" y="2197100"/>
            <a:ext cx="457200" cy="127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Arc 30"/>
          <p:cNvSpPr/>
          <p:nvPr/>
        </p:nvSpPr>
        <p:spPr>
          <a:xfrm rot="18133482">
            <a:off x="3278188" y="1938338"/>
            <a:ext cx="609600" cy="685800"/>
          </a:xfrm>
          <a:prstGeom prst="arc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2" name="TextBox 31"/>
          <p:cNvSpPr txBox="1">
            <a:spLocks noChangeArrowheads="1"/>
          </p:cNvSpPr>
          <p:nvPr/>
        </p:nvSpPr>
        <p:spPr bwMode="auto">
          <a:xfrm>
            <a:off x="4495800" y="1600200"/>
            <a:ext cx="21336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bn-BD" sz="3600" b="1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আপতন কোণ</a:t>
            </a:r>
            <a:endParaRPr lang="en-US" sz="3600" b="1">
              <a:solidFill>
                <a:srgbClr val="0000CC"/>
              </a:solidFill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34" name="Straight Arrow Connector 33"/>
          <p:cNvCxnSpPr/>
          <p:nvPr/>
        </p:nvCxnSpPr>
        <p:spPr>
          <a:xfrm flipV="1">
            <a:off x="3581400" y="1905000"/>
            <a:ext cx="762000" cy="271463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Arc 34"/>
          <p:cNvSpPr/>
          <p:nvPr/>
        </p:nvSpPr>
        <p:spPr>
          <a:xfrm rot="5752599">
            <a:off x="4179887" y="3568701"/>
            <a:ext cx="555625" cy="939800"/>
          </a:xfrm>
          <a:prstGeom prst="arc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7" name="TextBox 36"/>
          <p:cNvSpPr txBox="1">
            <a:spLocks noChangeArrowheads="1"/>
          </p:cNvSpPr>
          <p:nvPr/>
        </p:nvSpPr>
        <p:spPr bwMode="auto">
          <a:xfrm>
            <a:off x="1828800" y="4800600"/>
            <a:ext cx="2514600" cy="646113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bn-BD" sz="3600" b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প্রতিসরণ কোণ</a:t>
            </a:r>
            <a:endParaRPr lang="en-US" sz="3600" b="1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40" name="Straight Arrow Connector 39"/>
          <p:cNvCxnSpPr/>
          <p:nvPr/>
        </p:nvCxnSpPr>
        <p:spPr>
          <a:xfrm rot="10800000" flipV="1">
            <a:off x="3581400" y="4114800"/>
            <a:ext cx="990600" cy="6096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>
            <a:spLocks noChangeArrowheads="1"/>
          </p:cNvSpPr>
          <p:nvPr/>
        </p:nvSpPr>
        <p:spPr bwMode="auto">
          <a:xfrm>
            <a:off x="0" y="3886200"/>
            <a:ext cx="25908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3600" b="1">
                <a:latin typeface="NikoshBAN" pitchFamily="2" charset="0"/>
                <a:cs typeface="NikoshBAN" pitchFamily="2" charset="0"/>
              </a:rPr>
              <a:t>A-</a:t>
            </a:r>
            <a:r>
              <a:rPr lang="bn-BD" sz="3600" b="1">
                <a:latin typeface="NikoshBAN" pitchFamily="2" charset="0"/>
                <a:cs typeface="NikoshBAN" pitchFamily="2" charset="0"/>
              </a:rPr>
              <a:t>হালকা মাধ্যম</a:t>
            </a:r>
            <a:endParaRPr lang="en-US" sz="3600" b="1"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45" name="Straight Arrow Connector 44"/>
          <p:cNvCxnSpPr/>
          <p:nvPr/>
        </p:nvCxnSpPr>
        <p:spPr>
          <a:xfrm>
            <a:off x="2057400" y="1143000"/>
            <a:ext cx="1676400" cy="13716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Arrow Connector 63"/>
          <p:cNvCxnSpPr>
            <a:stCxn id="30" idx="3"/>
          </p:cNvCxnSpPr>
          <p:nvPr/>
        </p:nvCxnSpPr>
        <p:spPr>
          <a:xfrm flipV="1">
            <a:off x="2590800" y="4191000"/>
            <a:ext cx="381000" cy="1905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>
          <a:xfrm>
            <a:off x="2895600" y="1905000"/>
            <a:ext cx="152400" cy="762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/>
          <p:nvPr/>
        </p:nvCxnSpPr>
        <p:spPr>
          <a:xfrm rot="16200000" flipH="1">
            <a:off x="2932113" y="1866900"/>
            <a:ext cx="153987" cy="7461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27" grpId="0"/>
      <p:bldP spid="28" grpId="0" animBg="1"/>
      <p:bldP spid="47" grpId="0"/>
      <p:bldP spid="50" grpId="0"/>
      <p:bldP spid="32" grpId="0"/>
      <p:bldP spid="37" grpId="0" animBg="1"/>
      <p:bldP spid="3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3886200"/>
            <a:ext cx="8610600" cy="1816100"/>
          </a:xfrm>
        </p:spPr>
        <p:txBody>
          <a:bodyPr/>
          <a:lstStyle/>
          <a:p>
            <a:pPr eaLnBrk="1" hangingPunct="1"/>
            <a:r>
              <a:rPr lang="bn-BD" sz="4800" b="1" smtClean="0">
                <a:latin typeface="NikoshBAN" pitchFamily="2" charset="0"/>
                <a:cs typeface="NikoshBAN" pitchFamily="2" charset="0"/>
              </a:rPr>
              <a:t>আলোক রশ্মি কখন দিক পরিবর্তন করে ?</a:t>
            </a:r>
            <a:endParaRPr lang="en-US" sz="4800" b="1" smtClean="0">
              <a:latin typeface="NikoshBAN" pitchFamily="2" charset="0"/>
              <a:cs typeface="NikoshBAN" pitchFamily="2" charset="0"/>
            </a:endParaRPr>
          </a:p>
          <a:p>
            <a:pPr eaLnBrk="1" hangingPunct="1"/>
            <a:r>
              <a:rPr lang="en-US" sz="4800" b="1" smtClean="0">
                <a:latin typeface="NikoshBAN" pitchFamily="2" charset="0"/>
                <a:cs typeface="NikoshBAN" pitchFamily="2" charset="0"/>
              </a:rPr>
              <a:t> আলোর প্রতিসরণের নিয়ম কী কী? </a:t>
            </a:r>
            <a:endParaRPr lang="bn-BD" sz="4800" b="1" smtClean="0">
              <a:latin typeface="NikoshBAN" pitchFamily="2" charset="0"/>
              <a:cs typeface="NikoshBAN" pitchFamily="2" charset="0"/>
            </a:endParaRPr>
          </a:p>
          <a:p>
            <a:pPr eaLnBrk="1" hangingPunct="1">
              <a:buFont typeface="Wingdings 3" pitchFamily="18" charset="2"/>
              <a:buNone/>
            </a:pPr>
            <a:endParaRPr lang="en-US" sz="4800" b="1" smtClean="0">
              <a:latin typeface="NikoshBAN" pitchFamily="2" charset="0"/>
              <a:cs typeface="NikoshBAN" pitchFamily="2" charset="0"/>
            </a:endParaRPr>
          </a:p>
          <a:p>
            <a:pPr eaLnBrk="1" hangingPunct="1"/>
            <a:endParaRPr lang="bn-BD" sz="4800" b="1" smtClean="0">
              <a:latin typeface="NikoshBAN" pitchFamily="2" charset="0"/>
              <a:cs typeface="NikoshBAN" pitchFamily="2" charset="0"/>
            </a:endParaRPr>
          </a:p>
          <a:p>
            <a:pPr eaLnBrk="1" hangingPunct="1">
              <a:buFont typeface="Wingdings 3" pitchFamily="18" charset="2"/>
              <a:buNone/>
            </a:pPr>
            <a:endParaRPr lang="bn-BD" sz="3200" smtClean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524000" y="274638"/>
            <a:ext cx="7848600" cy="1143000"/>
          </a:xfrm>
        </p:spPr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bn-IN" sz="88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    </a:t>
            </a:r>
            <a:r>
              <a:rPr lang="bn-BD" sz="88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একক কাজ</a:t>
            </a:r>
            <a:endParaRPr lang="en-US" sz="8800" dirty="0">
              <a:solidFill>
                <a:srgbClr val="0000FF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6" name="Picture 5" descr="20090305-electricfish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114800" y="236538"/>
            <a:ext cx="4800600" cy="3192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 descr="2012-03-19-16-03-33-4f6758d56dd20-02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1536700"/>
            <a:ext cx="3429000" cy="2349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/>
          <a:lstStyle/>
          <a:p>
            <a:pPr>
              <a:defRPr/>
            </a:pPr>
            <a:r>
              <a:rPr lang="bn-BD" dirty="0" smtClean="0"/>
              <a:t> </a:t>
            </a:r>
            <a:endParaRPr lang="en-US" dirty="0"/>
          </a:p>
        </p:txBody>
      </p:sp>
      <p:pic>
        <p:nvPicPr>
          <p:cNvPr id="23555" name="Content Placeholder 3" descr="2012-11-06-17-27-46-5099489253d79-02.jpg"/>
          <p:cNvPicPr>
            <a:picLocks noGrp="1" noChangeAspect="1"/>
          </p:cNvPicPr>
          <p:nvPr>
            <p:ph idx="4294967295"/>
          </p:nvPr>
        </p:nvPicPr>
        <p:blipFill>
          <a:blip r:embed="rId2"/>
          <a:srcRect/>
          <a:stretch>
            <a:fillRect/>
          </a:stretch>
        </p:blipFill>
        <p:spPr>
          <a:xfrm>
            <a:off x="228600" y="152400"/>
            <a:ext cx="8763000" cy="4038600"/>
          </a:xfrm>
          <a:ln>
            <a:solidFill>
              <a:schemeClr val="tx1"/>
            </a:solidFill>
          </a:ln>
        </p:spPr>
      </p:pic>
      <p:cxnSp>
        <p:nvCxnSpPr>
          <p:cNvPr id="6" name="Straight Connector 5"/>
          <p:cNvCxnSpPr/>
          <p:nvPr/>
        </p:nvCxnSpPr>
        <p:spPr>
          <a:xfrm flipV="1">
            <a:off x="2514600" y="2057400"/>
            <a:ext cx="2133600" cy="5349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>
            <a:off x="4572000" y="2057400"/>
            <a:ext cx="1752600" cy="9906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558" name="TextBox 10"/>
          <p:cNvSpPr txBox="1">
            <a:spLocks noChangeArrowheads="1"/>
          </p:cNvSpPr>
          <p:nvPr/>
        </p:nvSpPr>
        <p:spPr bwMode="auto">
          <a:xfrm>
            <a:off x="1905000" y="2362200"/>
            <a:ext cx="3810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 b="1"/>
              <a:t>S</a:t>
            </a:r>
          </a:p>
        </p:txBody>
      </p:sp>
      <p:sp>
        <p:nvSpPr>
          <p:cNvPr id="23559" name="TextBox 11"/>
          <p:cNvSpPr txBox="1">
            <a:spLocks noChangeArrowheads="1"/>
          </p:cNvSpPr>
          <p:nvPr/>
        </p:nvSpPr>
        <p:spPr bwMode="auto">
          <a:xfrm>
            <a:off x="6248400" y="2743200"/>
            <a:ext cx="7620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 b="1"/>
              <a:t>S</a:t>
            </a:r>
          </a:p>
        </p:txBody>
      </p:sp>
      <p:cxnSp>
        <p:nvCxnSpPr>
          <p:cNvPr id="21" name="Straight Connector 20"/>
          <p:cNvCxnSpPr/>
          <p:nvPr/>
        </p:nvCxnSpPr>
        <p:spPr>
          <a:xfrm rot="5400000">
            <a:off x="6477000" y="2743200"/>
            <a:ext cx="76200" cy="762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562" name="TextBox 28"/>
          <p:cNvSpPr txBox="1">
            <a:spLocks noChangeArrowheads="1"/>
          </p:cNvSpPr>
          <p:nvPr/>
        </p:nvSpPr>
        <p:spPr bwMode="auto">
          <a:xfrm>
            <a:off x="304800" y="4495800"/>
            <a:ext cx="845820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bn-BD" sz="4000" b="1">
                <a:solidFill>
                  <a:srgbClr val="000099"/>
                </a:solidFill>
                <a:latin typeface="NikoshBAN" pitchFamily="2" charset="0"/>
                <a:cs typeface="NikoshBAN" pitchFamily="2" charset="0"/>
              </a:rPr>
              <a:t>পূর্ণ অভ্যন্তরী</a:t>
            </a:r>
            <a:r>
              <a:rPr lang="en-US" sz="4000" b="1">
                <a:solidFill>
                  <a:srgbClr val="000099"/>
                </a:solidFill>
                <a:latin typeface="NikoshBAN" pitchFamily="2" charset="0"/>
                <a:cs typeface="NikoshBAN" pitchFamily="2" charset="0"/>
              </a:rPr>
              <a:t>ণ </a:t>
            </a:r>
            <a:r>
              <a:rPr lang="bn-BD" sz="4000" b="1">
                <a:solidFill>
                  <a:srgbClr val="000099"/>
                </a:solidFill>
                <a:latin typeface="NikoshBAN" pitchFamily="2" charset="0"/>
                <a:cs typeface="NikoshBAN" pitchFamily="2" charset="0"/>
              </a:rPr>
              <a:t>প্রতিফল</a:t>
            </a:r>
            <a:r>
              <a:rPr lang="en-US" sz="4000" b="1">
                <a:solidFill>
                  <a:srgbClr val="000099"/>
                </a:solidFill>
                <a:latin typeface="NikoshBAN" pitchFamily="2" charset="0"/>
                <a:cs typeface="NikoshBAN" pitchFamily="2" charset="0"/>
              </a:rPr>
              <a:t>ণ</a:t>
            </a:r>
            <a:r>
              <a:rPr lang="bn-BD" sz="4000" b="1">
                <a:solidFill>
                  <a:srgbClr val="000099"/>
                </a:solidFill>
                <a:latin typeface="NikoshBAN" pitchFamily="2" charset="0"/>
                <a:cs typeface="NikoshBAN" pitchFamily="2" charset="0"/>
              </a:rPr>
              <a:t> ও সংকট কোণ</a:t>
            </a:r>
            <a:endParaRPr lang="en-US" sz="4000" b="1">
              <a:solidFill>
                <a:srgbClr val="000099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3563" name="TextBox 10"/>
          <p:cNvSpPr txBox="1">
            <a:spLocks noChangeArrowheads="1"/>
          </p:cNvSpPr>
          <p:nvPr/>
        </p:nvSpPr>
        <p:spPr bwMode="auto">
          <a:xfrm>
            <a:off x="5791200" y="838200"/>
            <a:ext cx="30480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bn-BD" sz="3600" b="1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সংকট কোণ </a:t>
            </a:r>
            <a:endParaRPr lang="en-US" sz="3600" b="1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Arc 12"/>
          <p:cNvSpPr/>
          <p:nvPr/>
        </p:nvSpPr>
        <p:spPr>
          <a:xfrm>
            <a:off x="3886200" y="1295400"/>
            <a:ext cx="1295400" cy="1524000"/>
          </a:xfrm>
          <a:prstGeom prst="arc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16" name="Straight Arrow Connector 15"/>
          <p:cNvCxnSpPr/>
          <p:nvPr/>
        </p:nvCxnSpPr>
        <p:spPr>
          <a:xfrm flipV="1">
            <a:off x="4724400" y="1295400"/>
            <a:ext cx="838200" cy="36195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Arc 17"/>
          <p:cNvSpPr/>
          <p:nvPr/>
        </p:nvSpPr>
        <p:spPr>
          <a:xfrm rot="8775865">
            <a:off x="3560763" y="1460500"/>
            <a:ext cx="1182687" cy="1381125"/>
          </a:xfrm>
          <a:prstGeom prst="arc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3000"/>
                                        <p:tgtEl>
                                          <p:spTgt spid="235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3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3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4" dur="2000"/>
                                        <p:tgtEl>
                                          <p:spTgt spid="235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9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4" dur="3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9" dur="2000"/>
                                        <p:tgtEl>
                                          <p:spTgt spid="235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2000"/>
                                        <p:tgtEl>
                                          <p:spTgt spid="235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6" dur="3000"/>
                                        <p:tgtEl>
                                          <p:spTgt spid="235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8" grpId="0"/>
      <p:bldP spid="23559" grpId="0"/>
      <p:bldP spid="23563" grpId="0"/>
      <p:bldP spid="13" grpId="0" animBg="1"/>
      <p:bldP spid="1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bn-BD" b="0" dirty="0" smtClean="0">
                <a:latin typeface="NikoshBAN" pitchFamily="2" charset="0"/>
                <a:cs typeface="NikoshBAN" pitchFamily="2" charset="0"/>
              </a:rPr>
              <a:t>         </a:t>
            </a:r>
            <a:r>
              <a:rPr lang="bn-BD" dirty="0" smtClean="0">
                <a:latin typeface="NikoshBAN" pitchFamily="2" charset="0"/>
                <a:cs typeface="NikoshBAN" pitchFamily="2" charset="0"/>
              </a:rPr>
              <a:t/>
            </a:r>
            <a:br>
              <a:rPr lang="bn-BD" dirty="0" smtClean="0">
                <a:latin typeface="NikoshBAN" pitchFamily="2" charset="0"/>
                <a:cs typeface="NikoshBAN" pitchFamily="2" charset="0"/>
              </a:rPr>
            </a:br>
            <a:r>
              <a:rPr lang="bn-BD" b="0" dirty="0" smtClean="0">
                <a:latin typeface="NikoshBAN" pitchFamily="2" charset="0"/>
                <a:cs typeface="NikoshBAN" pitchFamily="2" charset="0"/>
              </a:rPr>
              <a:t>   </a:t>
            </a:r>
            <a:endParaRPr lang="en-US" b="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1" name="Text Placeholder 20"/>
          <p:cNvSpPr>
            <a:spLocks noGrp="1"/>
          </p:cNvSpPr>
          <p:nvPr>
            <p:ph type="body" idx="1"/>
          </p:nvPr>
        </p:nvSpPr>
        <p:spPr>
          <a:xfrm flipV="1">
            <a:off x="457200" y="6858000"/>
            <a:ext cx="3200400" cy="46038"/>
          </a:xfrm>
        </p:spPr>
        <p:txBody>
          <a:bodyPr>
            <a:normAutofit fontScale="25000" lnSpcReduction="20000"/>
          </a:bodyPr>
          <a:lstStyle/>
          <a:p>
            <a:pPr eaLnBrk="1" fontAlgn="auto" hangingPunct="1">
              <a:spcAft>
                <a:spcPts val="0"/>
              </a:spcAft>
              <a:buFont typeface="Wingdings 3"/>
              <a:buNone/>
              <a:defRPr/>
            </a:pPr>
            <a:endParaRPr lang="en-US" dirty="0"/>
          </a:p>
        </p:txBody>
      </p:sp>
      <p:pic>
        <p:nvPicPr>
          <p:cNvPr id="11" name="Content Placeholder 10" descr="brokpen.jpg"/>
          <p:cNvPicPr>
            <a:picLocks noGrp="1" noChangeAspect="1"/>
          </p:cNvPicPr>
          <p:nvPr>
            <p:ph sz="quarter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1143000"/>
            <a:ext cx="3886200" cy="3130550"/>
          </a:xfrm>
          <a:ln>
            <a:prstDash val="solid"/>
          </a:ln>
        </p:spPr>
      </p:pic>
      <p:pic>
        <p:nvPicPr>
          <p:cNvPr id="10" name="Content Placeholder 9" descr="2012-03-18-15-35-49-4f6600d52a0c9-02.jpg"/>
          <p:cNvPicPr>
            <a:picLocks noGrp="1" noChangeAspect="1"/>
          </p:cNvPicPr>
          <p:nvPr>
            <p:ph sz="quarter" idx="4"/>
          </p:nvPr>
        </p:nvPicPr>
        <p:blipFill>
          <a:blip r:embed="rId3"/>
          <a:srcRect/>
          <a:stretch>
            <a:fillRect/>
          </a:stretch>
        </p:blipFill>
        <p:spPr>
          <a:xfrm>
            <a:off x="4191000" y="1143000"/>
            <a:ext cx="4724400" cy="2808288"/>
          </a:xfrm>
          <a:ln>
            <a:prstDash val="solid"/>
          </a:ln>
        </p:spPr>
      </p:pic>
      <p:sp>
        <p:nvSpPr>
          <p:cNvPr id="39942" name="TextBox 11"/>
          <p:cNvSpPr txBox="1">
            <a:spLocks noChangeArrowheads="1"/>
          </p:cNvSpPr>
          <p:nvPr/>
        </p:nvSpPr>
        <p:spPr bwMode="auto">
          <a:xfrm>
            <a:off x="4648200" y="3276600"/>
            <a:ext cx="4495800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bn-BD" sz="4000">
              <a:latin typeface="Lucida Sans Unicode" pitchFamily="34" charset="0"/>
              <a:cs typeface="Vrinda" pitchFamily="2" charset="0"/>
            </a:endParaRPr>
          </a:p>
          <a:p>
            <a:endParaRPr lang="en-US" sz="4000">
              <a:latin typeface="Lucida Sans Unicode" pitchFamily="34" charset="0"/>
            </a:endParaRPr>
          </a:p>
        </p:txBody>
      </p:sp>
      <p:sp>
        <p:nvSpPr>
          <p:cNvPr id="24583" name="TextBox 23"/>
          <p:cNvSpPr txBox="1">
            <a:spLocks noChangeArrowheads="1"/>
          </p:cNvSpPr>
          <p:nvPr/>
        </p:nvSpPr>
        <p:spPr bwMode="auto">
          <a:xfrm>
            <a:off x="1295400" y="228600"/>
            <a:ext cx="563880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bn-BD" sz="5400">
                <a:solidFill>
                  <a:srgbClr val="170FB1"/>
                </a:solidFill>
                <a:latin typeface="NikoshBAN" pitchFamily="2" charset="0"/>
                <a:cs typeface="NikoshBAN" pitchFamily="2" charset="0"/>
              </a:rPr>
              <a:t> কয়েকটি আলোকীয় </a:t>
            </a:r>
            <a:r>
              <a:rPr lang="en-US" sz="5400">
                <a:solidFill>
                  <a:srgbClr val="170FB1"/>
                </a:solidFill>
                <a:latin typeface="NikoshBAN" pitchFamily="2" charset="0"/>
                <a:cs typeface="NikoshBAN" pitchFamily="2" charset="0"/>
              </a:rPr>
              <a:t>ঘটনা</a:t>
            </a:r>
          </a:p>
        </p:txBody>
      </p:sp>
      <p:pic>
        <p:nvPicPr>
          <p:cNvPr id="14" name="Picture 13" descr="536290559_2e7e2122c5_z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029200" y="4343400"/>
            <a:ext cx="3810000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14" descr="540928252_69c6d44701_z.jp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4343400"/>
            <a:ext cx="3886200" cy="2339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TextBox 15"/>
          <p:cNvSpPr txBox="1">
            <a:spLocks noChangeArrowheads="1"/>
          </p:cNvSpPr>
          <p:nvPr/>
        </p:nvSpPr>
        <p:spPr bwMode="auto">
          <a:xfrm>
            <a:off x="304800" y="4572000"/>
            <a:ext cx="16764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bn-BD" sz="2400">
                <a:solidFill>
                  <a:srgbClr val="120AB6"/>
                </a:solidFill>
                <a:latin typeface="NikoshBAN" pitchFamily="2" charset="0"/>
                <a:cs typeface="NikoshBAN" pitchFamily="2" charset="0"/>
              </a:rPr>
              <a:t>সূর্যোদয়</a:t>
            </a:r>
            <a:endParaRPr lang="en-US" sz="2400">
              <a:solidFill>
                <a:srgbClr val="120AB6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7" name="TextBox 16"/>
          <p:cNvSpPr txBox="1">
            <a:spLocks noChangeArrowheads="1"/>
          </p:cNvSpPr>
          <p:nvPr/>
        </p:nvSpPr>
        <p:spPr bwMode="auto">
          <a:xfrm>
            <a:off x="5334000" y="4419600"/>
            <a:ext cx="10668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bn-BD" sz="2800">
                <a:solidFill>
                  <a:srgbClr val="000099"/>
                </a:solidFill>
                <a:latin typeface="NikoshBAN" pitchFamily="2" charset="0"/>
                <a:cs typeface="NikoshBAN" pitchFamily="2" charset="0"/>
              </a:rPr>
              <a:t>সূর্যাস্ত</a:t>
            </a:r>
            <a:endParaRPr lang="en-US" sz="2800">
              <a:solidFill>
                <a:srgbClr val="000099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8" name="TextBox 17"/>
          <p:cNvSpPr txBox="1">
            <a:spLocks noChangeArrowheads="1"/>
          </p:cNvSpPr>
          <p:nvPr/>
        </p:nvSpPr>
        <p:spPr bwMode="auto">
          <a:xfrm>
            <a:off x="4495800" y="2971800"/>
            <a:ext cx="24384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bn-BD" sz="280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মরু ভূমিতে মরীচিকা</a:t>
            </a:r>
            <a:endParaRPr lang="en-US" sz="2800">
              <a:solidFill>
                <a:srgbClr val="0000FF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11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9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2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3000" fill="hold"/>
                                        <p:tgtEl>
                                          <p:spTgt spid="245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3000" fill="hold"/>
                                        <p:tgtEl>
                                          <p:spTgt spid="245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1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0" y="274638"/>
            <a:ext cx="4495800" cy="1143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bn-BD" sz="7200" dirty="0" smtClean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জোড়ায় কাজ </a:t>
            </a:r>
            <a:endParaRPr lang="en-US" sz="6600" dirty="0"/>
          </a:p>
        </p:txBody>
      </p:sp>
      <p:pic>
        <p:nvPicPr>
          <p:cNvPr id="4" name="Content Placeholder 3" descr="town-dsc03277.jpg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4038600" y="152400"/>
            <a:ext cx="4800600" cy="2949575"/>
          </a:xfrm>
        </p:spPr>
      </p:pic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304800" y="3657600"/>
            <a:ext cx="8839200" cy="3046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bn-BD" sz="4800" b="1">
                <a:latin typeface="NikoshBAN" pitchFamily="2" charset="0"/>
                <a:cs typeface="NikoshBAN" pitchFamily="2" charset="0"/>
              </a:rPr>
              <a:t>একটি পানি ভর্তি চৌবাচ্চা সোজা উপর থেকে দেখলে এর প্রকৃত গভীরতা থেকে কম গভীর বলে মনে হয় কেন?</a:t>
            </a:r>
            <a:endParaRPr lang="en-US" sz="4800" b="1">
              <a:latin typeface="NikoshBAN" pitchFamily="2" charset="0"/>
              <a:cs typeface="NikoshBAN" pitchFamily="2" charset="0"/>
            </a:endParaRPr>
          </a:p>
          <a:p>
            <a:endParaRPr lang="en-US" sz="4800" b="1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381000" y="1143000"/>
            <a:ext cx="4267200" cy="1417638"/>
          </a:xfrm>
        </p:spPr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bn-BD" sz="88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দলীয় কাজ</a:t>
            </a:r>
            <a:endParaRPr lang="en-US" sz="8800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304800" y="3886200"/>
            <a:ext cx="8686800" cy="212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bn-BD" sz="4400" b="1">
                <a:latin typeface="NikoshBAN" pitchFamily="2" charset="0"/>
                <a:cs typeface="NikoshBAN" pitchFamily="2" charset="0"/>
              </a:rPr>
              <a:t>গ্রীষ্মের দুপুরে পিচ ঢালা রাস্তা </a:t>
            </a:r>
            <a:r>
              <a:rPr lang="en-US" sz="4400" b="1">
                <a:latin typeface="NikoshBAN" pitchFamily="2" charset="0"/>
                <a:cs typeface="NikoshBAN" pitchFamily="2" charset="0"/>
              </a:rPr>
              <a:t>অনেক দূরে </a:t>
            </a:r>
            <a:r>
              <a:rPr lang="bn-BD" sz="4400" b="1">
                <a:latin typeface="NikoshBAN" pitchFamily="2" charset="0"/>
                <a:cs typeface="NikoshBAN" pitchFamily="2" charset="0"/>
              </a:rPr>
              <a:t>চকচকে ও ভেজা দে</a:t>
            </a:r>
            <a:r>
              <a:rPr lang="en-US" sz="4400" b="1">
                <a:latin typeface="NikoshBAN" pitchFamily="2" charset="0"/>
                <a:cs typeface="NikoshBAN" pitchFamily="2" charset="0"/>
              </a:rPr>
              <a:t>খায়,ঘটনাটি পুর্ণ অভ্যন্তরীণ প্রতিফলনের </a:t>
            </a:r>
          </a:p>
          <a:p>
            <a:r>
              <a:rPr lang="en-US" sz="4400" b="1">
                <a:latin typeface="NikoshBAN" pitchFamily="2" charset="0"/>
                <a:cs typeface="NikoshBAN" pitchFamily="2" charset="0"/>
              </a:rPr>
              <a:t>আলোকে ব্যাখ্যা কর।</a:t>
            </a:r>
          </a:p>
        </p:txBody>
      </p:sp>
      <p:pic>
        <p:nvPicPr>
          <p:cNvPr id="8" name="Picture 7" descr="rezaul_riaz_1334758074_2-0__Small_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800600" y="381000"/>
            <a:ext cx="3657600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438400"/>
            <a:ext cx="8229600" cy="3962400"/>
          </a:xfrm>
        </p:spPr>
        <p:txBody>
          <a:bodyPr/>
          <a:lstStyle/>
          <a:p>
            <a:pPr eaLnBrk="1" hangingPunct="1">
              <a:buFont typeface="Wingdings 3" pitchFamily="18" charset="2"/>
              <a:buNone/>
            </a:pPr>
            <a:r>
              <a:rPr lang="en-US" sz="4000" smtClean="0">
                <a:latin typeface="NikoshBAN" pitchFamily="2" charset="0"/>
                <a:cs typeface="NikoshBAN" pitchFamily="2" charset="0"/>
              </a:rPr>
              <a:t>চিত্রটিতেঃ</a:t>
            </a:r>
          </a:p>
          <a:p>
            <a:pPr eaLnBrk="1" hangingPunct="1">
              <a:buFont typeface="Wingdings 3" pitchFamily="18" charset="2"/>
              <a:buNone/>
            </a:pPr>
            <a:r>
              <a:rPr lang="en-US" sz="4000" smtClean="0">
                <a:latin typeface="NikoshBAN" pitchFamily="2" charset="0"/>
                <a:cs typeface="NikoshBAN" pitchFamily="2" charset="0"/>
              </a:rPr>
              <a:t>১। হালকা ও ঘন মাধ্যম চিহ্নিত কর।</a:t>
            </a:r>
          </a:p>
          <a:p>
            <a:pPr eaLnBrk="1" hangingPunct="1">
              <a:buFont typeface="Wingdings 3" pitchFamily="18" charset="2"/>
              <a:buNone/>
            </a:pPr>
            <a:r>
              <a:rPr lang="en-US" sz="4000" smtClean="0">
                <a:latin typeface="NikoshBAN" pitchFamily="2" charset="0"/>
                <a:cs typeface="NikoshBAN" pitchFamily="2" charset="0"/>
              </a:rPr>
              <a:t>২। আপতিত কোন রশ্মিটি     এর সাথে মিলে গেছে?</a:t>
            </a:r>
          </a:p>
          <a:p>
            <a:pPr eaLnBrk="1" hangingPunct="1">
              <a:buFont typeface="Wingdings 3" pitchFamily="18" charset="2"/>
              <a:buNone/>
            </a:pPr>
            <a:r>
              <a:rPr lang="en-US" sz="4000" smtClean="0">
                <a:latin typeface="NikoshBAN" pitchFamily="2" charset="0"/>
                <a:cs typeface="NikoshBAN" pitchFamily="2" charset="0"/>
              </a:rPr>
              <a:t>৩। সংকট কোন কোনটি?</a:t>
            </a:r>
          </a:p>
          <a:p>
            <a:pPr eaLnBrk="1" hangingPunct="1">
              <a:buFont typeface="Wingdings 3" pitchFamily="18" charset="2"/>
              <a:buNone/>
            </a:pPr>
            <a:r>
              <a:rPr lang="bn-BD" sz="3600" b="1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b="1" smtClean="0">
                <a:latin typeface="NikoshBAN" pitchFamily="2" charset="0"/>
                <a:cs typeface="NikoshBAN" pitchFamily="2" charset="0"/>
              </a:rPr>
              <a:t>গাড়ি চালক</a:t>
            </a:r>
            <a:r>
              <a:rPr lang="en-US" sz="3600" b="1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b="1" smtClean="0">
                <a:latin typeface="NikoshBAN" pitchFamily="2" charset="0"/>
                <a:cs typeface="NikoshBAN" pitchFamily="2" charset="0"/>
              </a:rPr>
              <a:t>দৃষ্টিভ্রমের ক্ষেত্রে কি কি সর্তকতা অবলম্ব করবে বলে তোমরা মনে কর ?</a:t>
            </a:r>
            <a:endParaRPr lang="en-US" sz="3600" b="1" smtClean="0">
              <a:latin typeface="NikoshBAN" pitchFamily="2" charset="0"/>
              <a:cs typeface="NikoshBAN" pitchFamily="2" charset="0"/>
            </a:endParaRPr>
          </a:p>
          <a:p>
            <a:pPr eaLnBrk="1" hangingPunct="1">
              <a:buFont typeface="Wingdings 3" pitchFamily="18" charset="2"/>
              <a:buNone/>
            </a:pPr>
            <a:r>
              <a:rPr lang="bn-BD" sz="3600" smtClean="0">
                <a:latin typeface="NikoshBAN" pitchFamily="2" charset="0"/>
                <a:cs typeface="NikoshBAN" pitchFamily="2" charset="0"/>
              </a:rPr>
              <a:t> </a:t>
            </a:r>
          </a:p>
          <a:p>
            <a:pPr eaLnBrk="1" hangingPunct="1"/>
            <a:endParaRPr lang="en-US" sz="3600" smtClean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228600"/>
            <a:ext cx="5257800" cy="2590800"/>
          </a:xfrm>
        </p:spPr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bn-IN" sz="8000" dirty="0" smtClean="0">
                <a:solidFill>
                  <a:srgbClr val="1BF36D"/>
                </a:solidFill>
                <a:latin typeface="NikoshBAN" pitchFamily="2" charset="0"/>
                <a:cs typeface="NikoshBAN" pitchFamily="2" charset="0"/>
              </a:rPr>
              <a:t>      </a:t>
            </a:r>
            <a:r>
              <a:rPr lang="bn-BD" sz="8000" dirty="0" smtClean="0">
                <a:solidFill>
                  <a:srgbClr val="1BF36D"/>
                </a:solidFill>
                <a:latin typeface="NikoshBAN" pitchFamily="2" charset="0"/>
                <a:cs typeface="NikoshBAN" pitchFamily="2" charset="0"/>
              </a:rPr>
              <a:t>   </a:t>
            </a:r>
            <a:r>
              <a:rPr lang="bn-BD" sz="138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মূল্যায়ন</a:t>
            </a:r>
            <a:r>
              <a:rPr lang="en-US" sz="11500" b="0" dirty="0" smtClean="0">
                <a:solidFill>
                  <a:srgbClr val="1BF36D"/>
                </a:solidFill>
                <a:latin typeface="NikoshBAN" pitchFamily="2" charset="0"/>
                <a:cs typeface="NikoshBAN" pitchFamily="2" charset="0"/>
              </a:rPr>
              <a:t/>
            </a:r>
            <a:br>
              <a:rPr lang="en-US" sz="11500" b="0" dirty="0" smtClean="0">
                <a:solidFill>
                  <a:srgbClr val="1BF36D"/>
                </a:solidFill>
                <a:latin typeface="NikoshBAN" pitchFamily="2" charset="0"/>
                <a:cs typeface="NikoshBAN" pitchFamily="2" charset="0"/>
              </a:rPr>
            </a:br>
            <a:endParaRPr lang="en-US" sz="8000" b="0" dirty="0">
              <a:solidFill>
                <a:srgbClr val="1BF36D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 descr="2012-11-06-17-27-46-5099489253d79-02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00600" y="0"/>
            <a:ext cx="434340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7239000" y="1600200"/>
            <a:ext cx="17526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bn-BD" sz="3200" b="1">
                <a:solidFill>
                  <a:srgbClr val="0000FF"/>
                </a:solidFill>
              </a:rPr>
              <a:t>পানি</a:t>
            </a:r>
            <a:endParaRPr lang="en-US" sz="3200" b="1">
              <a:solidFill>
                <a:srgbClr val="0000FF"/>
              </a:solidFill>
            </a:endParaRP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7543800" y="609600"/>
            <a:ext cx="12192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bn-BD" sz="2800" b="1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বায়ু</a:t>
            </a:r>
            <a:endParaRPr lang="en-US" sz="2800" b="1">
              <a:solidFill>
                <a:srgbClr val="0000FF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Left Arrow 7"/>
          <p:cNvSpPr/>
          <p:nvPr/>
        </p:nvSpPr>
        <p:spPr>
          <a:xfrm flipH="1">
            <a:off x="457200" y="5181600"/>
            <a:ext cx="381000" cy="30480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2000"/>
          </a:p>
        </p:txBody>
      </p:sp>
      <p:graphicFrame>
        <p:nvGraphicFramePr>
          <p:cNvPr id="1026" name="Object 8"/>
          <p:cNvGraphicFramePr>
            <a:graphicFrameLocks noChangeAspect="1"/>
          </p:cNvGraphicFramePr>
          <p:nvPr/>
        </p:nvGraphicFramePr>
        <p:xfrm>
          <a:off x="4419600" y="3886200"/>
          <a:ext cx="685800" cy="457200"/>
        </p:xfrm>
        <a:graphic>
          <a:graphicData uri="http://schemas.openxmlformats.org/presentationml/2006/ole">
            <p:oleObj spid="_x0000_s1026" name="Equation" r:id="rId4" imgW="279360" imgH="17748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/>
      <p:bldP spid="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5791200" cy="1524000"/>
          </a:xfrm>
        </p:spPr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bn-BD" sz="8000" dirty="0" smtClean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বাড়ির কাজ</a:t>
            </a:r>
            <a:endParaRPr lang="en-US" sz="8000" dirty="0">
              <a:solidFill>
                <a:srgbClr val="0000CC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-1447800" y="5715000"/>
            <a:ext cx="9906000" cy="533400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marL="342900" indent="-342900" fontAlgn="auto">
              <a:spcBef>
                <a:spcPct val="20000"/>
              </a:spcBef>
              <a:spcAft>
                <a:spcPts val="0"/>
              </a:spcAft>
              <a:defRPr/>
            </a:pPr>
            <a:endParaRPr lang="en-US" sz="3200" b="1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6" name="Picture 5" descr="spear_fishing_refractionGHGHGGH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867400" y="0"/>
            <a:ext cx="3276600" cy="3857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0" y="2667000"/>
            <a:ext cx="5791200" cy="2554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bn-BD" sz="4000" b="1">
                <a:latin typeface="NikoshBAN" pitchFamily="2" charset="0"/>
                <a:cs typeface="NikoshBAN" pitchFamily="2" charset="0"/>
              </a:rPr>
              <a:t>সড়কি দিয়ে মাছ ধরার সময় কোন পদ্ধতি প্রয়োগ করলে মাছ ধরায়  সফলতা পাওয়া যাবে, উত্তরের স্বপক্ষে যুত্তি দেখাও।</a:t>
            </a:r>
            <a:endParaRPr lang="en-US" sz="4000" b="1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1295400" y="3962400"/>
            <a:ext cx="7848600" cy="3505200"/>
          </a:xfrm>
        </p:spPr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bn-BD" sz="239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ধন্যবাদ</a:t>
            </a:r>
            <a:endParaRPr lang="en-US" sz="23900" dirty="0">
              <a:solidFill>
                <a:srgbClr val="0000FF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 descr="flower-parade-clock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" y="0"/>
            <a:ext cx="88392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7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770" decel="100000"/>
                                        <p:tgtEl>
                                          <p:spTgt spid="2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5" dur="77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7" dur="77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image" Target="../media/image2.jpeg"/></Relationships>
</file>

<file path=ppt/theme/_rels/them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image" Target="../media/image4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ivic">
  <a:themeElements>
    <a:clrScheme name="Civic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edian">
  <a:themeElements>
    <a:clrScheme name="Me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Concourse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2.xml><?xml version="1.0" encoding="utf-8"?>
<a:themeOverride xmlns:a="http://schemas.openxmlformats.org/drawingml/2006/main">
  <a:clrScheme name="Concourse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3.xml><?xml version="1.0" encoding="utf-8"?>
<a:themeOverride xmlns:a="http://schemas.openxmlformats.org/drawingml/2006/main">
  <a:clrScheme name="Concourse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4.xml><?xml version="1.0" encoding="utf-8"?>
<a:themeOverride xmlns:a="http://schemas.openxmlformats.org/drawingml/2006/main">
  <a:clrScheme name="Concourse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5.xml><?xml version="1.0" encoding="utf-8"?>
<a:themeOverride xmlns:a="http://schemas.openxmlformats.org/drawingml/2006/main">
  <a:clrScheme name="Median">
    <a:dk1>
      <a:sysClr val="windowText" lastClr="000000"/>
    </a:dk1>
    <a:lt1>
      <a:sysClr val="window" lastClr="FFFFFF"/>
    </a:lt1>
    <a:dk2>
      <a:srgbClr val="775F55"/>
    </a:dk2>
    <a:lt2>
      <a:srgbClr val="EBDDC3"/>
    </a:lt2>
    <a:accent1>
      <a:srgbClr val="94B6D2"/>
    </a:accent1>
    <a:accent2>
      <a:srgbClr val="DD8047"/>
    </a:accent2>
    <a:accent3>
      <a:srgbClr val="A5AB81"/>
    </a:accent3>
    <a:accent4>
      <a:srgbClr val="D8B25C"/>
    </a:accent4>
    <a:accent5>
      <a:srgbClr val="7BA79D"/>
    </a:accent5>
    <a:accent6>
      <a:srgbClr val="968C8C"/>
    </a:accent6>
    <a:hlink>
      <a:srgbClr val="F7B615"/>
    </a:hlink>
    <a:folHlink>
      <a:srgbClr val="704404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818</TotalTime>
  <Words>235</Words>
  <Application>Microsoft Office PowerPoint</Application>
  <PresentationFormat>On-screen Show (4:3)</PresentationFormat>
  <Paragraphs>56</Paragraphs>
  <Slides>15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11</vt:i4>
      </vt:variant>
      <vt:variant>
        <vt:lpstr>Theme</vt:lpstr>
      </vt:variant>
      <vt:variant>
        <vt:i4>3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30" baseType="lpstr">
      <vt:lpstr>Arial</vt:lpstr>
      <vt:lpstr>Lucida Sans Unicode</vt:lpstr>
      <vt:lpstr>Wingdings 3</vt:lpstr>
      <vt:lpstr>Verdana</vt:lpstr>
      <vt:lpstr>Wingdings 2</vt:lpstr>
      <vt:lpstr>Calibri</vt:lpstr>
      <vt:lpstr>Georgia</vt:lpstr>
      <vt:lpstr>Wingdings</vt:lpstr>
      <vt:lpstr>Tw Cen MT</vt:lpstr>
      <vt:lpstr>NikoshBAN</vt:lpstr>
      <vt:lpstr>Vrinda</vt:lpstr>
      <vt:lpstr>Concourse</vt:lpstr>
      <vt:lpstr>Civic</vt:lpstr>
      <vt:lpstr>Median</vt:lpstr>
      <vt:lpstr>Microsoft Equation 3.0</vt:lpstr>
      <vt:lpstr>    স্বাগতম</vt:lpstr>
      <vt:lpstr>    উপস্থাপনায়</vt:lpstr>
      <vt:lpstr>                   শ্রেণি-অষ্টম     বিষয়-সাধারণ বিজ্ঞান   অধ্যায় –দ্বাদশ (আলোর    প্রতিসরণ)   </vt:lpstr>
      <vt:lpstr>Slide 4</vt:lpstr>
      <vt:lpstr>   আলোর প্রতিসরণ</vt:lpstr>
      <vt:lpstr>  শিখনফল</vt:lpstr>
      <vt:lpstr>            আলোর প্রতিসরণের নিয়ম </vt:lpstr>
      <vt:lpstr>      একক কাজ</vt:lpstr>
      <vt:lpstr> </vt:lpstr>
      <vt:lpstr>             </vt:lpstr>
      <vt:lpstr>জোড়ায় কাজ </vt:lpstr>
      <vt:lpstr>দলীয় কাজ</vt:lpstr>
      <vt:lpstr>         মূল্যায়ন </vt:lpstr>
      <vt:lpstr>বাড়ির কাজ</vt:lpstr>
      <vt:lpstr>ধন্যবাদ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ধন্যবাদ</dc:title>
  <dc:creator>All User</dc:creator>
  <cp:lastModifiedBy>All User</cp:lastModifiedBy>
  <cp:revision>249</cp:revision>
  <dcterms:created xsi:type="dcterms:W3CDTF">2006-08-16T00:00:00Z</dcterms:created>
  <dcterms:modified xsi:type="dcterms:W3CDTF">2013-04-15T16:10:57Z</dcterms:modified>
</cp:coreProperties>
</file>